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5" r:id="rId1"/>
  </p:sldMasterIdLst>
  <p:notesMasterIdLst>
    <p:notesMasterId r:id="rId29"/>
  </p:notesMasterIdLst>
  <p:handoutMasterIdLst>
    <p:handoutMasterId r:id="rId30"/>
  </p:handoutMasterIdLst>
  <p:sldIdLst>
    <p:sldId id="296" r:id="rId2"/>
    <p:sldId id="258" r:id="rId3"/>
    <p:sldId id="300" r:id="rId4"/>
    <p:sldId id="259" r:id="rId5"/>
    <p:sldId id="261" r:id="rId6"/>
    <p:sldId id="262" r:id="rId7"/>
    <p:sldId id="294" r:id="rId8"/>
    <p:sldId id="263" r:id="rId9"/>
    <p:sldId id="264" r:id="rId10"/>
    <p:sldId id="265" r:id="rId11"/>
    <p:sldId id="283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301" r:id="rId23"/>
    <p:sldId id="293" r:id="rId24"/>
    <p:sldId id="287" r:id="rId25"/>
    <p:sldId id="281" r:id="rId26"/>
    <p:sldId id="284" r:id="rId27"/>
    <p:sldId id="286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2C4D7C"/>
    <a:srgbClr val="56A1D5"/>
    <a:srgbClr val="E4701E"/>
    <a:srgbClr val="EFF2D6"/>
    <a:srgbClr val="CA5421"/>
    <a:srgbClr val="CC3300"/>
    <a:srgbClr val="AFBD24"/>
    <a:srgbClr val="569BBE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7143" autoAdjust="0"/>
  </p:normalViewPr>
  <p:slideViewPr>
    <p:cSldViewPr snapToGrid="0" snapToObjects="1">
      <p:cViewPr>
        <p:scale>
          <a:sx n="66" d="100"/>
          <a:sy n="66" d="100"/>
        </p:scale>
        <p:origin x="-62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457916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457916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457916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457916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5FD5D2E-D641-49FE-B54B-CC3C29BEA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457916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457916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FB80A72-1A06-46D8-8E07-55FAB7621187}" type="datetime1">
              <a:rPr lang="en-US"/>
              <a:pPr>
                <a:defRPr/>
              </a:pPr>
              <a:t>11/14/2012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563" tIns="45781" rIns="91563" bIns="4578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4213" y="4341813"/>
            <a:ext cx="5489575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457916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457916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7FF6262-E86A-4A08-9F25-B59DAAD2F2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BA20F0B9-2B53-413C-A44F-0AF9538B41E6}" type="slidenum">
              <a:rPr lang="en-US" smtClean="0">
                <a:ea typeface="ヒラギノ角ゴ Pro W3"/>
                <a:cs typeface="ヒラギノ角ゴ Pro W3"/>
              </a:rPr>
              <a:pPr defTabSz="455613"/>
              <a:t>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31748" name="Notes Placeholder 1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082EE2E8-A9DA-4242-B9D8-032FFC80BD67}" type="slidenum">
              <a:rPr lang="en-US" smtClean="0">
                <a:ea typeface="ヒラギノ角ゴ Pro W3"/>
                <a:cs typeface="ヒラギノ角ゴ Pro W3"/>
              </a:rPr>
              <a:pPr defTabSz="455613"/>
              <a:t>10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4538" cy="3416300"/>
          </a:xfrm>
          <a:noFill/>
          <a:ln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38638"/>
            <a:ext cx="5030787" cy="4116387"/>
          </a:xfrm>
          <a:noFill/>
          <a:ln/>
        </p:spPr>
        <p:txBody>
          <a:bodyPr lIns="91643" tIns="45045" rIns="91643" bIns="45045"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9F9AB6FA-BFAC-49AD-928E-1D3B28B150E2}" type="slidenum">
              <a:rPr lang="en-US" smtClean="0">
                <a:ea typeface="ヒラギノ角ゴ Pro W3"/>
                <a:cs typeface="ヒラギノ角ゴ Pro W3"/>
              </a:rPr>
              <a:pPr defTabSz="455613"/>
              <a:t>11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36313A5F-7C4D-435B-A84B-91D9A3A37CEC}" type="slidenum">
              <a:rPr lang="en-US" smtClean="0">
                <a:ea typeface="ヒラギノ角ゴ Pro W3"/>
                <a:cs typeface="ヒラギノ角ゴ Pro W3"/>
              </a:rPr>
              <a:pPr defTabSz="455613"/>
              <a:t>12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4538" cy="3416300"/>
          </a:xfrm>
          <a:solidFill>
            <a:srgbClr val="FFFFFF"/>
          </a:solidFill>
        </p:spPr>
      </p:sp>
      <p:sp>
        <p:nvSpPr>
          <p:cNvPr id="43012" name="Notes Placeholder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37B4C6EC-6A07-44C8-ACCD-665E6465CAFA}" type="slidenum">
              <a:rPr lang="en-US" smtClean="0">
                <a:ea typeface="ヒラギノ角ゴ Pro W3"/>
                <a:cs typeface="ヒラギノ角ゴ Pro W3"/>
              </a:rPr>
              <a:pPr defTabSz="455613"/>
              <a:t>13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4538" cy="3416300"/>
          </a:xfrm>
          <a:noFill/>
          <a:ln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38638"/>
            <a:ext cx="5030787" cy="4116387"/>
          </a:xfrm>
          <a:noFill/>
          <a:ln/>
        </p:spPr>
        <p:txBody>
          <a:bodyPr lIns="91643" tIns="45045" rIns="91643" bIns="45045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22F02CA8-24E7-433E-A318-DB21F109AC98}" type="slidenum">
              <a:rPr lang="en-US" smtClean="0">
                <a:ea typeface="ヒラギノ角ゴ Pro W3"/>
                <a:cs typeface="ヒラギノ角ゴ Pro W3"/>
              </a:rPr>
              <a:pPr defTabSz="455613"/>
              <a:t>14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CF87EDC5-4E27-4430-BCD0-382C4F143D1C}" type="slidenum">
              <a:rPr lang="en-US" smtClean="0">
                <a:ea typeface="ヒラギノ角ゴ Pro W3"/>
                <a:cs typeface="ヒラギノ角ゴ Pro W3"/>
              </a:rPr>
              <a:pPr defTabSz="455613"/>
              <a:t>15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C5E16FE3-7B69-43A8-B67A-2621D0C1144A}" type="slidenum">
              <a:rPr lang="en-US" smtClean="0">
                <a:ea typeface="ヒラギノ角ゴ Pro W3"/>
                <a:cs typeface="ヒラギノ角ゴ Pro W3"/>
              </a:rPr>
              <a:pPr defTabSz="455613"/>
              <a:t>16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4735F0EC-DDBE-4107-A279-A052CE45015B}" type="slidenum">
              <a:rPr lang="en-US" smtClean="0">
                <a:ea typeface="ヒラギノ角ゴ Pro W3"/>
                <a:cs typeface="ヒラギノ角ゴ Pro W3"/>
              </a:rPr>
              <a:pPr defTabSz="455613"/>
              <a:t>17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4538" cy="3416300"/>
          </a:xfrm>
          <a:noFill/>
          <a:ln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38638"/>
            <a:ext cx="5030787" cy="4116387"/>
          </a:xfrm>
          <a:noFill/>
          <a:ln/>
        </p:spPr>
        <p:txBody>
          <a:bodyPr lIns="91643" tIns="45045" rIns="91643" bIns="45045"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A1EDFE48-E9B3-4C3C-947C-B5FC0E2A406C}" type="slidenum">
              <a:rPr lang="en-US" smtClean="0">
                <a:ea typeface="ヒラギノ角ゴ Pro W3"/>
                <a:cs typeface="ヒラギノ角ゴ Pro W3"/>
              </a:rPr>
              <a:pPr defTabSz="455613"/>
              <a:t>18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7888"/>
          </a:xfrm>
          <a:noFill/>
          <a:ln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7613" cy="4117975"/>
          </a:xfrm>
          <a:noFill/>
          <a:ln/>
        </p:spPr>
        <p:txBody>
          <a:bodyPr lIns="92305" tIns="45370" rIns="92305" bIns="45370"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57A8E197-1A98-4313-889C-C632AFEABDA0}" type="slidenum">
              <a:rPr lang="en-US" smtClean="0">
                <a:ea typeface="ヒラギノ角ゴ Pro W3"/>
                <a:cs typeface="ヒラギノ角ゴ Pro W3"/>
              </a:rPr>
              <a:pPr defTabSz="455613"/>
              <a:t>19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4538" cy="3416300"/>
          </a:xfrm>
          <a:solidFill>
            <a:srgbClr val="FFFFFF"/>
          </a:solidFill>
        </p:spPr>
      </p:sp>
      <p:sp>
        <p:nvSpPr>
          <p:cNvPr id="50180" name="Notes Placeholder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96E665D5-5817-4D43-B295-F423AB82EEF1}" type="slidenum">
              <a:rPr lang="en-US" smtClean="0">
                <a:ea typeface="ヒラギノ角ゴ Pro W3"/>
                <a:cs typeface="ヒラギノ角ゴ Pro W3"/>
              </a:rPr>
              <a:pPr defTabSz="455613"/>
              <a:t>2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4538" cy="3416300"/>
          </a:xfrm>
          <a:noFill/>
          <a:ln cap="flat">
            <a:solidFill>
              <a:schemeClr val="tx1"/>
            </a:solidFill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38638"/>
            <a:ext cx="5030787" cy="4116387"/>
          </a:xfrm>
          <a:noFill/>
          <a:ln/>
        </p:spPr>
        <p:txBody>
          <a:bodyPr lIns="91643" tIns="45045" rIns="91643" bIns="45045"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EBCD1695-AEE2-42FF-999E-668ABD501147}" type="slidenum">
              <a:rPr lang="en-US" smtClean="0">
                <a:ea typeface="ヒラギノ角ゴ Pro W3"/>
                <a:cs typeface="ヒラギノ角ゴ Pro W3"/>
              </a:rPr>
              <a:pPr defTabSz="455613"/>
              <a:t>20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4538" cy="3416300"/>
          </a:xfrm>
          <a:solidFill>
            <a:srgbClr val="FFFFFF"/>
          </a:solidFill>
        </p:spPr>
      </p:sp>
      <p:sp>
        <p:nvSpPr>
          <p:cNvPr id="51204" name="Notes Placeholder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29F8B054-F5E1-448B-9F6E-BA3960BE6C16}" type="slidenum">
              <a:rPr lang="en-US" smtClean="0">
                <a:ea typeface="ヒラギノ角ゴ Pro W3"/>
                <a:cs typeface="ヒラギノ角ゴ Pro W3"/>
              </a:rPr>
              <a:pPr defTabSz="455613"/>
              <a:t>21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4538" cy="3416300"/>
          </a:xfrm>
          <a:noFill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38638"/>
            <a:ext cx="5030787" cy="4116387"/>
          </a:xfrm>
          <a:noFill/>
          <a:ln/>
        </p:spPr>
        <p:txBody>
          <a:bodyPr lIns="89679" tIns="44836" rIns="89679" bIns="44836"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4400"/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1A756C-C60F-4697-9789-F18FD0E71F0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BFCDEA2C-CB96-45E0-BE33-6219400B72C1}" type="slidenum">
              <a:rPr lang="en-US" smtClean="0">
                <a:ea typeface="ヒラギノ角ゴ Pro W3"/>
                <a:cs typeface="ヒラギノ角ゴ Pro W3"/>
              </a:rPr>
              <a:pPr defTabSz="455613"/>
              <a:t>23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EEB51FD5-F393-4856-AA0B-D485A646E4BD}" type="slidenum">
              <a:rPr lang="en-US" smtClean="0">
                <a:ea typeface="ヒラギノ角ゴ Pro W3"/>
                <a:cs typeface="ヒラギノ角ゴ Pro W3"/>
              </a:rPr>
              <a:pPr defTabSz="455613"/>
              <a:t>25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</a:pPr>
            <a:endParaRPr lang="en-US" smtClean="0"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62717AA6-EAB5-412C-B24F-091FD53FFB34}" type="slidenum">
              <a:rPr lang="en-US" smtClean="0">
                <a:ea typeface="ヒラギノ角ゴ Pro W3"/>
                <a:cs typeface="ヒラギノ角ゴ Pro W3"/>
              </a:rPr>
              <a:pPr defTabSz="455613"/>
              <a:t>26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4538" cy="3416300"/>
          </a:xfrm>
          <a:noFill/>
          <a:ln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38638"/>
            <a:ext cx="5030787" cy="4116387"/>
          </a:xfrm>
          <a:noFill/>
          <a:ln/>
        </p:spPr>
        <p:txBody>
          <a:bodyPr lIns="91643" tIns="45045" rIns="91643" bIns="45045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2D0FA1CB-5D50-45B0-AFB6-8F7BB57C2882}" type="slidenum">
              <a:rPr lang="en-US" smtClean="0">
                <a:ea typeface="ヒラギノ角ゴ Pro W3"/>
                <a:cs typeface="ヒラギノ角ゴ Pro W3"/>
              </a:rPr>
              <a:pPr defTabSz="455613"/>
              <a:t>27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42794-3C08-44F6-9AFD-02DD9C79381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49FBAF85-3539-40D8-92C8-EA7C7EC41121}" type="slidenum">
              <a:rPr lang="en-US" smtClean="0">
                <a:ea typeface="ヒラギノ角ゴ Pro W3"/>
                <a:cs typeface="ヒラギノ角ゴ Pro W3"/>
              </a:rPr>
              <a:pPr defTabSz="455613"/>
              <a:t>4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4538" cy="3416300"/>
          </a:xfrm>
          <a:noFill/>
          <a:ln cap="flat">
            <a:solidFill>
              <a:schemeClr val="tx1"/>
            </a:solidFill>
          </a:ln>
        </p:spPr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CF4FAFE4-5DAA-415D-82CB-22FA0EB08127}" type="slidenum">
              <a:rPr lang="en-US" smtClean="0">
                <a:ea typeface="ヒラギノ角ゴ Pro W3"/>
                <a:cs typeface="ヒラギノ角ゴ Pro W3"/>
              </a:rPr>
              <a:pPr defTabSz="455613"/>
              <a:t>5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860F6DAC-7691-406A-AB2A-2B775DEFFAB0}" type="slidenum">
              <a:rPr lang="en-US" smtClean="0">
                <a:ea typeface="ヒラギノ角ゴ Pro W3"/>
                <a:cs typeface="ヒラギノ角ゴ Pro W3"/>
              </a:rPr>
              <a:pPr defTabSz="455613"/>
              <a:t>6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4538" cy="3416300"/>
          </a:xfrm>
          <a:solidFill>
            <a:srgbClr val="FFFFFF"/>
          </a:solidFill>
        </p:spPr>
      </p:sp>
      <p:sp>
        <p:nvSpPr>
          <p:cNvPr id="36868" name="Notes Placeholder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5866D-93BF-4893-BCCF-95A7661A37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rgbClr val="335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0" y="5953125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Celebrating 30 years of Excellence</a:t>
            </a:r>
            <a:br>
              <a:rPr lang="en-U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Planning, Saving &amp; Paying for College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575300"/>
            <a:ext cx="22542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943" y="3240314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159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9100" y="92075"/>
            <a:ext cx="8305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A4F4C25-219C-4AE8-AF6A-1F54EA0AFF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457200" y="838200"/>
            <a:ext cx="8229600" cy="0"/>
          </a:xfrm>
          <a:prstGeom prst="line">
            <a:avLst/>
          </a:prstGeom>
          <a:noFill/>
          <a:ln w="38100">
            <a:solidFill>
              <a:srgbClr val="33568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457200" y="6172200"/>
            <a:ext cx="8686800" cy="0"/>
          </a:xfrm>
          <a:prstGeom prst="line">
            <a:avLst/>
          </a:prstGeom>
          <a:noFill/>
          <a:ln w="31750">
            <a:solidFill>
              <a:srgbClr val="33568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1" name="Picture 4"/>
          <p:cNvPicPr>
            <a:picLocks noChangeAspect="1"/>
          </p:cNvPicPr>
          <p:nvPr/>
        </p:nvPicPr>
        <p:blipFill>
          <a:blip r:embed="rId13"/>
          <a:srcRect b="36195"/>
          <a:stretch>
            <a:fillRect/>
          </a:stretch>
        </p:blipFill>
        <p:spPr bwMode="auto">
          <a:xfrm>
            <a:off x="457200" y="6237288"/>
            <a:ext cx="102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/>
          <a:srcRect l="7394" t="818" r="7378" b="56903"/>
          <a:stretch>
            <a:fillRect/>
          </a:stretch>
        </p:blipFill>
        <p:spPr bwMode="auto">
          <a:xfrm>
            <a:off x="0" y="-457200"/>
            <a:ext cx="9245600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803775"/>
            <a:ext cx="9245600" cy="2054225"/>
          </a:xfrm>
          <a:prstGeom prst="rect">
            <a:avLst/>
          </a:prstGeom>
          <a:solidFill>
            <a:srgbClr val="2C4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11138" y="5630863"/>
            <a:ext cx="7772400" cy="72231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5400" dirty="0" smtClean="0"/>
              <a:t>College Financing</a:t>
            </a:r>
          </a:p>
        </p:txBody>
      </p:sp>
      <p:sp>
        <p:nvSpPr>
          <p:cNvPr id="3077" name="Subtitle 2"/>
          <p:cNvSpPr>
            <a:spLocks noGrp="1"/>
          </p:cNvSpPr>
          <p:nvPr>
            <p:ph type="subTitle" idx="1"/>
          </p:nvPr>
        </p:nvSpPr>
        <p:spPr>
          <a:xfrm>
            <a:off x="225425" y="5175250"/>
            <a:ext cx="6400800" cy="457200"/>
          </a:xfrm>
        </p:spPr>
        <p:txBody>
          <a:bodyPr/>
          <a:lstStyle/>
          <a:p>
            <a:pPr algn="l" eaLnBrk="1" hangingPunct="1"/>
            <a:r>
              <a:rPr lang="en-US" i="1" smtClean="0"/>
              <a:t>MEFA’s Guide to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775200"/>
            <a:ext cx="9245600" cy="84138"/>
          </a:xfrm>
          <a:prstGeom prst="rect">
            <a:avLst/>
          </a:prstGeom>
          <a:solidFill>
            <a:srgbClr val="E47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079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3713" y="5338763"/>
            <a:ext cx="18510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47750"/>
            <a:ext cx="8229600" cy="47244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Free Application for Federal Student Aid (FAFSA)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000" dirty="0" smtClean="0"/>
              <a:t>Required by all colleges for federal and MA state aid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000" dirty="0" smtClean="0"/>
              <a:t>Free form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000" dirty="0" smtClean="0"/>
              <a:t>IRS Data Retrieval Tool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000" dirty="0" smtClean="0"/>
              <a:t>Online application recommended (FAFSA.gov)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1" dirty="0" smtClean="0"/>
              <a:t>CSS/Financial Aid PROFILE</a:t>
            </a:r>
            <a:r>
              <a:rPr lang="en-US" sz="2000" b="1" baseline="30000" dirty="0" smtClean="0"/>
              <a:t>®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000" dirty="0" smtClean="0"/>
              <a:t>Required by some colleges for institutional aid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000" dirty="0" smtClean="0"/>
              <a:t>Cost associated: $25 for first school, $16 for each additional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000" dirty="0" smtClean="0"/>
              <a:t>Online application required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000" dirty="0" smtClean="0"/>
              <a:t>Noncustodial Parent PROFILE required when applicable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1" dirty="0" smtClean="0"/>
              <a:t>College Financial Aid Application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000" dirty="0" smtClean="0"/>
              <a:t>Required by some colleges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000" dirty="0" smtClean="0"/>
              <a:t>Usually part of the admissions packet</a:t>
            </a:r>
            <a:endParaRPr lang="en-US" sz="2000" dirty="0"/>
          </a:p>
          <a:p>
            <a:pPr marL="225425" lvl="1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Lucida Grande"/>
              <a:buNone/>
              <a:defRPr/>
            </a:pPr>
            <a:endParaRPr lang="en-US" sz="2000" dirty="0" smtClean="0"/>
          </a:p>
          <a:p>
            <a:pPr marL="225425" lvl="1" indent="0"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Lucida Grande"/>
              <a:buNone/>
              <a:defRPr/>
            </a:pPr>
            <a:r>
              <a:rPr lang="en-US" sz="2000" dirty="0" smtClean="0"/>
              <a:t>Applications must be completed </a:t>
            </a:r>
            <a:r>
              <a:rPr lang="en-US" sz="2000" i="1" u="sng" dirty="0" smtClean="0"/>
              <a:t>every year</a:t>
            </a:r>
          </a:p>
          <a:p>
            <a:pPr marL="225425" lvl="1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Lucida Grande"/>
              <a:buNone/>
              <a:defRPr/>
            </a:pPr>
            <a:endParaRPr lang="en-US" sz="2000" dirty="0" smtClean="0"/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Financial Aid 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9"/>
          <p:cNvSpPr>
            <a:spLocks noGrp="1" noChangeArrowheads="1"/>
          </p:cNvSpPr>
          <p:nvPr>
            <p:ph type="body" sz="quarter" idx="10"/>
          </p:nvPr>
        </p:nvSpPr>
        <p:spPr>
          <a:xfrm>
            <a:off x="407988" y="1084263"/>
            <a:ext cx="8229600" cy="4191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800" b="1" smtClean="0"/>
              <a:t>Free assistance in completing the FAFSA!</a:t>
            </a:r>
          </a:p>
          <a:p>
            <a:pPr eaLnBrk="1" hangingPunct="1"/>
            <a:r>
              <a:rPr lang="en-US" sz="2800" smtClean="0"/>
              <a:t>Sunday, January 27, 2013 at 1:00 pm</a:t>
            </a:r>
          </a:p>
          <a:p>
            <a:pPr eaLnBrk="1" hangingPunct="1"/>
            <a:r>
              <a:rPr lang="en-US" sz="2800" smtClean="0"/>
              <a:t>Over 25 locations across Massachusetts</a:t>
            </a:r>
          </a:p>
          <a:p>
            <a:pPr eaLnBrk="1" hangingPunct="1"/>
            <a:r>
              <a:rPr lang="en-US" sz="2800" smtClean="0"/>
              <a:t>Visit </a:t>
            </a:r>
            <a:r>
              <a:rPr lang="en-US" sz="2800" b="1" smtClean="0"/>
              <a:t>fafsaday.org </a:t>
            </a:r>
            <a:br>
              <a:rPr lang="en-US" sz="2800" b="1" smtClean="0"/>
            </a:br>
            <a:r>
              <a:rPr lang="en-US" sz="2800" smtClean="0"/>
              <a:t>for additional dates and locations near you</a:t>
            </a:r>
          </a:p>
        </p:txBody>
      </p:sp>
      <p:sp>
        <p:nvSpPr>
          <p:cNvPr id="13315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FAFSA Day Massachusetts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3725" y="3843338"/>
            <a:ext cx="201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44575"/>
            <a:ext cx="8229600" cy="4191000"/>
          </a:xfrm>
        </p:spPr>
        <p:txBody>
          <a:bodyPr/>
          <a:lstStyle/>
          <a:p>
            <a:pPr eaLnBrk="1" hangingPunct="1"/>
            <a:r>
              <a:rPr lang="en-US" sz="2400" smtClean="0"/>
              <a:t>Colleges and state receive data electronically</a:t>
            </a:r>
          </a:p>
          <a:p>
            <a:pPr eaLnBrk="1" hangingPunct="1"/>
            <a:r>
              <a:rPr lang="en-US" sz="2400" smtClean="0"/>
              <a:t>You will receive (electronically or by mail):</a:t>
            </a:r>
          </a:p>
          <a:p>
            <a:pPr lvl="1" eaLnBrk="1" hangingPunct="1"/>
            <a:r>
              <a:rPr lang="en-US" sz="2400" smtClean="0"/>
              <a:t>Student Aid Report (SAR) </a:t>
            </a:r>
          </a:p>
          <a:p>
            <a:pPr lvl="1" eaLnBrk="1" hangingPunct="1"/>
            <a:r>
              <a:rPr lang="en-US" sz="2400" smtClean="0"/>
              <a:t>CSS/Financial Aid PROFILE</a:t>
            </a:r>
            <a:r>
              <a:rPr lang="en-US" sz="2400" b="1" baseline="30000" smtClean="0"/>
              <a:t>®</a:t>
            </a:r>
            <a:r>
              <a:rPr lang="en-US" sz="2400" smtClean="0"/>
              <a:t> acknowledgement report</a:t>
            </a:r>
          </a:p>
          <a:p>
            <a:pPr eaLnBrk="1" hangingPunct="1"/>
            <a:r>
              <a:rPr lang="en-US" sz="2400" smtClean="0"/>
              <a:t>Review both for accuracy and keep for records</a:t>
            </a:r>
          </a:p>
          <a:p>
            <a:pPr eaLnBrk="1" hangingPunct="1"/>
            <a:r>
              <a:rPr lang="en-US" sz="2400" smtClean="0"/>
              <a:t>Colleges may request verification documents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What Happens After You Apply?</a:t>
            </a:r>
          </a:p>
        </p:txBody>
      </p:sp>
      <p:pic>
        <p:nvPicPr>
          <p:cNvPr id="14340" name="Picture 6" descr="C:\Users\mbarnhart\AppData\Local\Microsoft\Windows\Temporary Internet Files\Content.IE5\G2KR4BYK\MC90005665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4217988"/>
            <a:ext cx="1725613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117600"/>
            <a:ext cx="8229600" cy="4191000"/>
          </a:xfrm>
        </p:spPr>
        <p:txBody>
          <a:bodyPr/>
          <a:lstStyle/>
          <a:p>
            <a:pPr eaLnBrk="1" hangingPunct="1"/>
            <a:r>
              <a:rPr lang="en-US" sz="2400" smtClean="0"/>
              <a:t>A calculation of how much a family has the ability to contribute toward student’s education for one year</a:t>
            </a:r>
          </a:p>
          <a:p>
            <a:pPr eaLnBrk="1" hangingPunct="1"/>
            <a:r>
              <a:rPr lang="en-US" sz="2400" smtClean="0"/>
              <a:t>Calculated using the same formula for every family, inputting data from financial aid applications</a:t>
            </a:r>
          </a:p>
          <a:p>
            <a:pPr eaLnBrk="1" hangingPunct="1"/>
            <a:r>
              <a:rPr lang="en-US" sz="2400" smtClean="0"/>
              <a:t>Family has the primary responsibility for contributing to the student’s education</a:t>
            </a:r>
          </a:p>
          <a:p>
            <a:pPr eaLnBrk="1" hangingPunct="1"/>
            <a:r>
              <a:rPr lang="en-US" sz="2400" smtClean="0"/>
              <a:t>Not necessarily what the family </a:t>
            </a:r>
            <a:r>
              <a:rPr lang="en-US" sz="2400" i="1" smtClean="0"/>
              <a:t>will </a:t>
            </a:r>
            <a:r>
              <a:rPr lang="en-US" sz="2400" smtClean="0"/>
              <a:t>pay over the course of the year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Expected Family Contribution (EFC)</a:t>
            </a:r>
          </a:p>
        </p:txBody>
      </p:sp>
      <p:sp>
        <p:nvSpPr>
          <p:cNvPr id="15364" name="Rounded Rectangle 9"/>
          <p:cNvSpPr>
            <a:spLocks noChangeArrowheads="1"/>
          </p:cNvSpPr>
          <p:nvPr/>
        </p:nvSpPr>
        <p:spPr bwMode="auto">
          <a:xfrm>
            <a:off x="711200" y="4992688"/>
            <a:ext cx="7975600" cy="701675"/>
          </a:xfrm>
          <a:prstGeom prst="roundRect">
            <a:avLst>
              <a:gd name="adj" fmla="val 16667"/>
            </a:avLst>
          </a:prstGeom>
          <a:solidFill>
            <a:srgbClr val="569BBE">
              <a:alpha val="25098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sz="1800"/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798513" y="5108575"/>
            <a:ext cx="779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CA5421"/>
                </a:solidFill>
                <a:latin typeface="Georgia" pitchFamily="18" charset="0"/>
              </a:rPr>
              <a:t>Visit mefa.org/seniors to use an EFC calculator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1106488"/>
            <a:ext cx="8229600" cy="3733800"/>
          </a:xfrm>
        </p:spPr>
        <p:txBody>
          <a:bodyPr/>
          <a:lstStyle/>
          <a:p>
            <a:pPr eaLnBrk="1" hangingPunct="1"/>
            <a:r>
              <a:rPr lang="en-US" sz="2800" smtClean="0"/>
              <a:t>Federal and institutional formulas are different</a:t>
            </a:r>
          </a:p>
          <a:p>
            <a:pPr lvl="1" eaLnBrk="1" hangingPunct="1"/>
            <a:r>
              <a:rPr lang="en-US" sz="2800" smtClean="0"/>
              <a:t>Federal formula for MA and federal aid</a:t>
            </a:r>
          </a:p>
          <a:p>
            <a:pPr lvl="1" eaLnBrk="1" hangingPunct="1"/>
            <a:r>
              <a:rPr lang="en-US" sz="2800" smtClean="0"/>
              <a:t>Institutional formula for aid from some colleges</a:t>
            </a:r>
          </a:p>
          <a:p>
            <a:pPr eaLnBrk="1" hangingPunct="1"/>
            <a:r>
              <a:rPr lang="en-US" sz="2800" smtClean="0"/>
              <a:t>Includes income and asset protection allowances</a:t>
            </a:r>
          </a:p>
          <a:p>
            <a:pPr eaLnBrk="1" hangingPunct="1"/>
            <a:r>
              <a:rPr lang="en-US" sz="2800" smtClean="0"/>
              <a:t>Parent and student information treated differently</a:t>
            </a:r>
          </a:p>
          <a:p>
            <a:pPr eaLnBrk="1" hangingPunct="1"/>
            <a:r>
              <a:rPr lang="en-US" sz="2800" smtClean="0"/>
              <a:t>Does not include personal debt such as credit cards, auto loans or personal loans</a:t>
            </a:r>
          </a:p>
          <a:p>
            <a:pPr eaLnBrk="1" hangingPunct="1"/>
            <a:endParaRPr lang="en-US" sz="28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EFC Formulas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079500"/>
            <a:ext cx="8229600" cy="4445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 smtClean="0">
                <a:solidFill>
                  <a:schemeClr val="tx2"/>
                </a:solidFill>
              </a:rPr>
              <a:t>Parent income remains level, assets increase</a:t>
            </a:r>
          </a:p>
        </p:txBody>
      </p:sp>
      <p:sp>
        <p:nvSpPr>
          <p:cNvPr id="17411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Asset Impact – Family Size: 4</a:t>
            </a:r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625475" y="5559425"/>
            <a:ext cx="7985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This example is an estimate only.  Based on 2013-14 Federal Methodology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(one child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in college).</a:t>
            </a:r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/>
        </p:nvGraphicFramePr>
        <p:xfrm>
          <a:off x="625475" y="2251075"/>
          <a:ext cx="7361238" cy="2954338"/>
        </p:xfrm>
        <a:graphic>
          <a:graphicData uri="http://schemas.openxmlformats.org/drawingml/2006/table">
            <a:tbl>
              <a:tblPr/>
              <a:tblGrid>
                <a:gridCol w="1839912"/>
                <a:gridCol w="1841500"/>
                <a:gridCol w="1839913"/>
                <a:gridCol w="1839912"/>
              </a:tblGrid>
              <a:tr h="598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Family A</a:t>
                      </a:r>
                    </a:p>
                  </a:txBody>
                  <a:tcPr marL="182880"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Family B</a:t>
                      </a:r>
                    </a:p>
                  </a:txBody>
                  <a:tcPr marL="182880"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Family C</a:t>
                      </a:r>
                    </a:p>
                  </a:txBody>
                  <a:tcPr marL="182880"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Income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$60,000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$60,000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$60,000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Assets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$0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$75,000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$150,000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EFC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$3,930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$5,117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$8,348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Difference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$1,187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$4,418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469900" y="1168400"/>
            <a:ext cx="8229600" cy="635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 smtClean="0">
                <a:solidFill>
                  <a:schemeClr val="tx2"/>
                </a:solidFill>
              </a:rPr>
              <a:t>Parent assets remain level, income increases</a:t>
            </a:r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Income Impact – Family Size: 4</a:t>
            </a:r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/>
        </p:nvGraphicFramePr>
        <p:xfrm>
          <a:off x="874713" y="2081213"/>
          <a:ext cx="7361237" cy="2954337"/>
        </p:xfrm>
        <a:graphic>
          <a:graphicData uri="http://schemas.openxmlformats.org/drawingml/2006/table">
            <a:tbl>
              <a:tblPr/>
              <a:tblGrid>
                <a:gridCol w="1839912"/>
                <a:gridCol w="1841500"/>
                <a:gridCol w="1839913"/>
                <a:gridCol w="1839912"/>
              </a:tblGrid>
              <a:tr h="5984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Family A</a:t>
                      </a:r>
                    </a:p>
                  </a:txBody>
                  <a:tcPr marL="182880"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Family B</a:t>
                      </a:r>
                    </a:p>
                  </a:txBody>
                  <a:tcPr marL="182880"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Family C</a:t>
                      </a:r>
                    </a:p>
                  </a:txBody>
                  <a:tcPr marL="182880"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89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Income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$60,000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$100,000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$150,000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</a:tr>
              <a:tr h="5889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Assets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$50,000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$50,000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$50,000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</a:tr>
              <a:tr h="5889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EFC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$4,260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$12,832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$27,147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</a:tr>
              <a:tr h="5889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Difference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$8,572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$22,887</a:t>
                      </a:r>
                    </a:p>
                  </a:txBody>
                  <a:tcPr marR="4572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</a:tr>
            </a:tbl>
          </a:graphicData>
        </a:graphic>
      </p:graphicFrame>
      <p:sp>
        <p:nvSpPr>
          <p:cNvPr id="18464" name="Text Box 12"/>
          <p:cNvSpPr txBox="1">
            <a:spLocks noChangeArrowheads="1"/>
          </p:cNvSpPr>
          <p:nvPr/>
        </p:nvSpPr>
        <p:spPr bwMode="auto">
          <a:xfrm>
            <a:off x="874713" y="5478463"/>
            <a:ext cx="7735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This example is an estimate only.  Based on 2013-14 Federal Methodology (one child in college).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2"/>
          <p:cNvSpPr>
            <a:spLocks noGrp="1"/>
          </p:cNvSpPr>
          <p:nvPr>
            <p:ph type="body" sz="quarter" idx="10"/>
          </p:nvPr>
        </p:nvSpPr>
        <p:spPr>
          <a:xfrm>
            <a:off x="530225" y="1916113"/>
            <a:ext cx="8229600" cy="2451100"/>
          </a:xfrm>
        </p:spPr>
        <p:txBody>
          <a:bodyPr/>
          <a:lstStyle/>
          <a:p>
            <a:pPr marL="454025" eaLnBrk="1" hangingPunct="1">
              <a:buFont typeface="Arial" pitchFamily="34" charset="0"/>
              <a:buNone/>
              <a:tabLst>
                <a:tab pos="914400" algn="l"/>
              </a:tabLst>
            </a:pPr>
            <a:r>
              <a:rPr lang="en-US" sz="2800" b="1" smtClean="0">
                <a:solidFill>
                  <a:schemeClr val="tx2"/>
                </a:solidFill>
              </a:rPr>
              <a:t> 		Cost of Attendance (COA) </a:t>
            </a:r>
          </a:p>
          <a:p>
            <a:pPr marL="454025" eaLnBrk="1" hangingPunct="1">
              <a:buFont typeface="Arial" pitchFamily="34" charset="0"/>
              <a:buNone/>
              <a:tabLst>
                <a:tab pos="914400" algn="l"/>
              </a:tabLst>
            </a:pPr>
            <a:r>
              <a:rPr lang="en-US" sz="2800" b="1" smtClean="0">
                <a:solidFill>
                  <a:schemeClr val="tx2"/>
                </a:solidFill>
              </a:rPr>
              <a:t>   –	Expected Family Contribution (EFC)	</a:t>
            </a:r>
            <a:br>
              <a:rPr lang="en-US" sz="2800" b="1" smtClean="0">
                <a:solidFill>
                  <a:schemeClr val="tx2"/>
                </a:solidFill>
              </a:rPr>
            </a:br>
            <a:r>
              <a:rPr lang="en-US" sz="2800" b="1" smtClean="0">
                <a:solidFill>
                  <a:schemeClr val="tx2"/>
                </a:solidFill>
              </a:rPr>
              <a:t>=  	Financial Aid Eligibility</a:t>
            </a:r>
          </a:p>
        </p:txBody>
      </p:sp>
      <p:sp>
        <p:nvSpPr>
          <p:cNvPr id="19459" name="Title 9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Financial Aid Formula</a:t>
            </a: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2971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7620000" y="639921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3352800" y="6858000"/>
            <a:ext cx="6477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endParaRPr lang="en-US" sz="4000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330325" y="3121025"/>
            <a:ext cx="6553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468313" y="4826000"/>
            <a:ext cx="8334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  <a:latin typeface="Georgia" pitchFamily="18" charset="0"/>
              </a:rPr>
              <a:t>Colleges fill in Financial Aid Eligibility with financial aid from multiple 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825500" y="1057275"/>
            <a:ext cx="7127875" cy="4098925"/>
          </a:xfrm>
          <a:prstGeom prst="rect">
            <a:avLst/>
          </a:prstGeom>
          <a:solidFill>
            <a:srgbClr val="E1E6AC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defTabSz="914400"/>
            <a:endParaRPr lang="en-US" sz="1800"/>
          </a:p>
        </p:txBody>
      </p:sp>
      <p:sp>
        <p:nvSpPr>
          <p:cNvPr id="20483" name="Title 8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How the Formula Works</a:t>
            </a:r>
          </a:p>
        </p:txBody>
      </p:sp>
      <p:graphicFrame>
        <p:nvGraphicFramePr>
          <p:cNvPr id="20484" name="Object 2"/>
          <p:cNvGraphicFramePr>
            <a:graphicFrameLocks noGrp="1"/>
          </p:cNvGraphicFramePr>
          <p:nvPr>
            <p:ph idx="4294967295"/>
          </p:nvPr>
        </p:nvGraphicFramePr>
        <p:xfrm>
          <a:off x="1663700" y="1441450"/>
          <a:ext cx="7342188" cy="3330575"/>
        </p:xfrm>
        <a:graphic>
          <a:graphicData uri="http://schemas.openxmlformats.org/presentationml/2006/ole">
            <p:oleObj spid="_x0000_s20484" name="Worksheet" r:id="rId4" imgW="7600849" imgH="3448073" progId="Excel.Sheet.8">
              <p:embed/>
            </p:oleObj>
          </a:graphicData>
        </a:graphic>
      </p:graphicFrame>
      <p:sp>
        <p:nvSpPr>
          <p:cNvPr id="20485" name="Text Box 4"/>
          <p:cNvSpPr txBox="1">
            <a:spLocks noChangeArrowheads="1"/>
          </p:cNvSpPr>
          <p:nvPr/>
        </p:nvSpPr>
        <p:spPr bwMode="auto">
          <a:xfrm rot="-5400000">
            <a:off x="-471487" y="3032125"/>
            <a:ext cx="31210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Ctr="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335687"/>
                </a:solidFill>
              </a:rPr>
              <a:t>Cost of Attendance</a:t>
            </a:r>
          </a:p>
        </p:txBody>
      </p:sp>
      <p:sp>
        <p:nvSpPr>
          <p:cNvPr id="20486" name="Rounded Rectangle 9"/>
          <p:cNvSpPr>
            <a:spLocks noChangeArrowheads="1"/>
          </p:cNvSpPr>
          <p:nvPr/>
        </p:nvSpPr>
        <p:spPr bwMode="auto">
          <a:xfrm>
            <a:off x="566738" y="5256213"/>
            <a:ext cx="8213725" cy="754062"/>
          </a:xfrm>
          <a:prstGeom prst="roundRect">
            <a:avLst>
              <a:gd name="adj" fmla="val 16667"/>
            </a:avLst>
          </a:prstGeom>
          <a:solidFill>
            <a:srgbClr val="569BBE">
              <a:alpha val="25098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n-US" sz="1800"/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566738" y="5418138"/>
            <a:ext cx="82137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100" b="1">
                <a:solidFill>
                  <a:srgbClr val="CA5421"/>
                </a:solidFill>
                <a:latin typeface="Georgia" pitchFamily="18" charset="0"/>
              </a:rPr>
              <a:t>Visit mefa.org/seniors to learn about net price calculators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Financial Aid Awarding</a:t>
            </a:r>
          </a:p>
        </p:txBody>
      </p:sp>
      <p:sp>
        <p:nvSpPr>
          <p:cNvPr id="21507" name="Content Placeholder 33"/>
          <p:cNvSpPr>
            <a:spLocks noGrp="1"/>
          </p:cNvSpPr>
          <p:nvPr>
            <p:ph sz="half" idx="2"/>
          </p:nvPr>
        </p:nvSpPr>
        <p:spPr>
          <a:xfrm>
            <a:off x="247650" y="1890713"/>
            <a:ext cx="4411663" cy="43434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tabLst>
                <a:tab pos="228600" algn="l"/>
                <a:tab pos="3886200" algn="r"/>
              </a:tabLst>
            </a:pPr>
            <a:r>
              <a:rPr lang="en-US" sz="2200" b="1" smtClean="0"/>
              <a:t>   COA	                              $30,000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None/>
              <a:tabLst>
                <a:tab pos="228600" algn="l"/>
                <a:tab pos="3886200" algn="r"/>
              </a:tabLst>
            </a:pPr>
            <a:r>
              <a:rPr lang="en-US" sz="2200" smtClean="0"/>
              <a:t>–	</a:t>
            </a:r>
            <a:r>
              <a:rPr lang="en-US" sz="2200" b="1" smtClean="0">
                <a:solidFill>
                  <a:schemeClr val="tx2"/>
                </a:solidFill>
              </a:rPr>
              <a:t>EFC	                               $5,000</a:t>
            </a:r>
          </a:p>
          <a:p>
            <a:pPr eaLnBrk="1" hangingPunct="1">
              <a:buFont typeface="Arial" pitchFamily="34" charset="0"/>
              <a:buNone/>
              <a:tabLst>
                <a:tab pos="228600" algn="l"/>
                <a:tab pos="3886200" algn="r"/>
              </a:tabLst>
            </a:pPr>
            <a:r>
              <a:rPr lang="en-US" sz="2200" smtClean="0"/>
              <a:t>=	</a:t>
            </a:r>
            <a:r>
              <a:rPr lang="en-US" sz="2000" b="1" smtClean="0"/>
              <a:t>Financial Eligibility</a:t>
            </a:r>
            <a:r>
              <a:rPr lang="en-US" sz="2200" b="1" smtClean="0"/>
              <a:t>	   $25,000</a:t>
            </a:r>
          </a:p>
          <a:p>
            <a:pPr eaLnBrk="1" hangingPunct="1">
              <a:buFont typeface="Arial" pitchFamily="34" charset="0"/>
              <a:buNone/>
              <a:tabLst>
                <a:tab pos="228600" algn="l"/>
                <a:tab pos="3886200" algn="r"/>
              </a:tabLst>
            </a:pPr>
            <a:r>
              <a:rPr lang="en-US" sz="2200" smtClean="0"/>
              <a:t>–	Scholarships/Grants	   $15,000 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None/>
              <a:tabLst>
                <a:tab pos="228600" algn="l"/>
                <a:tab pos="3886200" algn="r"/>
              </a:tabLst>
            </a:pPr>
            <a:r>
              <a:rPr lang="en-US" sz="2200" smtClean="0"/>
              <a:t>–	Student Loan	$5,500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None/>
              <a:tabLst>
                <a:tab pos="228600" algn="l"/>
                <a:tab pos="3886200" algn="r"/>
              </a:tabLst>
            </a:pPr>
            <a:r>
              <a:rPr lang="en-US" sz="2200" smtClean="0"/>
              <a:t>–	Federal Work-Study	$1,500</a:t>
            </a:r>
          </a:p>
          <a:p>
            <a:pPr eaLnBrk="1" hangingPunct="1">
              <a:buFont typeface="Arial" pitchFamily="34" charset="0"/>
              <a:buNone/>
              <a:tabLst>
                <a:tab pos="228600" algn="l"/>
                <a:tab pos="3886200" algn="r"/>
              </a:tabLst>
            </a:pPr>
            <a:r>
              <a:rPr lang="en-US" sz="2200" smtClean="0"/>
              <a:t>=	</a:t>
            </a:r>
            <a:r>
              <a:rPr lang="en-US" sz="2200" b="1" smtClean="0">
                <a:solidFill>
                  <a:srgbClr val="CA5421"/>
                </a:solidFill>
              </a:rPr>
              <a:t>Unmet Need	              $3,000</a:t>
            </a:r>
          </a:p>
          <a:p>
            <a:pPr eaLnBrk="1" hangingPunct="1">
              <a:buFont typeface="Arial" pitchFamily="34" charset="0"/>
              <a:buNone/>
              <a:tabLst>
                <a:tab pos="228600" algn="l"/>
                <a:tab pos="3886200" algn="r"/>
              </a:tabLst>
            </a:pPr>
            <a:endParaRPr lang="en-US" sz="2200" smtClean="0"/>
          </a:p>
        </p:txBody>
      </p:sp>
      <p:sp>
        <p:nvSpPr>
          <p:cNvPr id="21508" name="Text Box 12"/>
          <p:cNvSpPr txBox="1">
            <a:spLocks noChangeArrowheads="1"/>
          </p:cNvSpPr>
          <p:nvPr/>
        </p:nvSpPr>
        <p:spPr bwMode="auto">
          <a:xfrm>
            <a:off x="508000" y="5708650"/>
            <a:ext cx="3038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This example is an estimate only.</a:t>
            </a:r>
          </a:p>
        </p:txBody>
      </p:sp>
      <p:pic>
        <p:nvPicPr>
          <p:cNvPr id="21509" name="Picture 52" descr="barre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531938"/>
            <a:ext cx="36449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Content Placeholder 32"/>
          <p:cNvSpPr txBox="1">
            <a:spLocks/>
          </p:cNvSpPr>
          <p:nvPr/>
        </p:nvSpPr>
        <p:spPr bwMode="auto">
          <a:xfrm>
            <a:off x="5938838" y="1971675"/>
            <a:ext cx="285115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indent="-225425">
              <a:spcBef>
                <a:spcPts val="1200"/>
              </a:spcBef>
              <a:buClr>
                <a:srgbClr val="D3911F"/>
              </a:buClr>
              <a:buSzPct val="100000"/>
              <a:buFont typeface="Arial" pitchFamily="34" charset="0"/>
              <a:buNone/>
              <a:tabLst>
                <a:tab pos="2235200" algn="r"/>
              </a:tabLst>
            </a:pPr>
            <a:r>
              <a:rPr lang="en-US" sz="1800" b="1">
                <a:solidFill>
                  <a:schemeClr val="bg1"/>
                </a:solidFill>
              </a:rPr>
              <a:t>Unmet Need	$3,000</a:t>
            </a:r>
          </a:p>
          <a:p>
            <a:pPr indent="-225425">
              <a:spcBef>
                <a:spcPts val="1200"/>
              </a:spcBef>
              <a:buClr>
                <a:srgbClr val="D3911F"/>
              </a:buClr>
              <a:buSzPct val="100000"/>
              <a:buFont typeface="Arial" pitchFamily="34" charset="0"/>
              <a:buNone/>
              <a:tabLst>
                <a:tab pos="2235200" algn="r"/>
              </a:tabLst>
            </a:pPr>
            <a:r>
              <a:rPr lang="en-US" sz="1800" b="1">
                <a:solidFill>
                  <a:schemeClr val="bg1"/>
                </a:solidFill>
              </a:rPr>
              <a:t>Federal	$1,500</a:t>
            </a:r>
            <a:br>
              <a:rPr lang="en-US" sz="1800" b="1">
                <a:solidFill>
                  <a:schemeClr val="bg1"/>
                </a:solidFill>
              </a:rPr>
            </a:br>
            <a:r>
              <a:rPr lang="en-US" sz="1800" b="1">
                <a:solidFill>
                  <a:schemeClr val="bg1"/>
                </a:solidFill>
              </a:rPr>
              <a:t>Work-Study		</a:t>
            </a:r>
          </a:p>
          <a:p>
            <a:pPr indent="-225425">
              <a:spcBef>
                <a:spcPts val="300"/>
              </a:spcBef>
              <a:buClr>
                <a:srgbClr val="D3911F"/>
              </a:buClr>
              <a:buSzPct val="100000"/>
              <a:buFont typeface="Arial" pitchFamily="34" charset="0"/>
              <a:buNone/>
              <a:tabLst>
                <a:tab pos="2235200" algn="r"/>
              </a:tabLst>
            </a:pPr>
            <a:r>
              <a:rPr lang="en-US" sz="1800" b="1">
                <a:solidFill>
                  <a:schemeClr val="bg1"/>
                </a:solidFill>
              </a:rPr>
              <a:t>Student	$5,500</a:t>
            </a:r>
            <a:br>
              <a:rPr lang="en-US" sz="1800" b="1">
                <a:solidFill>
                  <a:schemeClr val="bg1"/>
                </a:solidFill>
              </a:rPr>
            </a:br>
            <a:r>
              <a:rPr lang="en-US" sz="1800" b="1">
                <a:solidFill>
                  <a:schemeClr val="bg1"/>
                </a:solidFill>
              </a:rPr>
              <a:t>Loan</a:t>
            </a:r>
          </a:p>
          <a:p>
            <a:pPr indent="-225425">
              <a:spcBef>
                <a:spcPts val="1200"/>
              </a:spcBef>
              <a:buClr>
                <a:srgbClr val="D3911F"/>
              </a:buClr>
              <a:buSzPct val="100000"/>
              <a:buFont typeface="Arial" pitchFamily="34" charset="0"/>
              <a:buNone/>
              <a:tabLst>
                <a:tab pos="2235200" algn="r"/>
              </a:tabLst>
            </a:pPr>
            <a:r>
              <a:rPr lang="en-US" sz="1800" b="1">
                <a:solidFill>
                  <a:schemeClr val="bg1"/>
                </a:solidFill>
              </a:rPr>
              <a:t>Grant	$7,500</a:t>
            </a:r>
          </a:p>
          <a:p>
            <a:pPr indent="-225425">
              <a:spcBef>
                <a:spcPts val="2700"/>
              </a:spcBef>
              <a:buClr>
                <a:srgbClr val="D3911F"/>
              </a:buClr>
              <a:buSzPct val="100000"/>
              <a:buFont typeface="Arial" pitchFamily="34" charset="0"/>
              <a:buNone/>
              <a:tabLst>
                <a:tab pos="2235200" algn="r"/>
              </a:tabLst>
            </a:pPr>
            <a:r>
              <a:rPr lang="en-US" sz="1800" b="1">
                <a:solidFill>
                  <a:schemeClr val="bg1"/>
                </a:solidFill>
              </a:rPr>
              <a:t>Scholarship	$7,500</a:t>
            </a:r>
          </a:p>
          <a:p>
            <a:pPr indent="-225425">
              <a:spcBef>
                <a:spcPts val="2700"/>
              </a:spcBef>
              <a:buClr>
                <a:srgbClr val="D3911F"/>
              </a:buClr>
              <a:buSzPct val="100000"/>
              <a:buFont typeface="Arial" pitchFamily="34" charset="0"/>
              <a:buNone/>
              <a:tabLst>
                <a:tab pos="2235200" algn="r"/>
              </a:tabLst>
            </a:pPr>
            <a:r>
              <a:rPr lang="en-US" sz="1800" b="1">
                <a:solidFill>
                  <a:schemeClr val="bg1"/>
                </a:solidFill>
              </a:rPr>
              <a:t>  EFC	$5,000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 rot="-5400000">
            <a:off x="2917825" y="3582988"/>
            <a:ext cx="4140200" cy="431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chemeClr val="tx2"/>
                </a:solidFill>
              </a:rPr>
              <a:t>Cost of Attendance (COA)</a:t>
            </a:r>
          </a:p>
        </p:txBody>
      </p:sp>
      <p:cxnSp>
        <p:nvCxnSpPr>
          <p:cNvPr id="21512" name="Straight Connector 2"/>
          <p:cNvCxnSpPr>
            <a:cxnSpLocks noChangeShapeType="1"/>
          </p:cNvCxnSpPr>
          <p:nvPr/>
        </p:nvCxnSpPr>
        <p:spPr bwMode="auto">
          <a:xfrm>
            <a:off x="511175" y="2700338"/>
            <a:ext cx="395922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</p:cxnSp>
      <p:cxnSp>
        <p:nvCxnSpPr>
          <p:cNvPr id="21513" name="Straight Connector 4"/>
          <p:cNvCxnSpPr>
            <a:cxnSpLocks noChangeShapeType="1"/>
          </p:cNvCxnSpPr>
          <p:nvPr/>
        </p:nvCxnSpPr>
        <p:spPr bwMode="auto">
          <a:xfrm>
            <a:off x="511175" y="4397375"/>
            <a:ext cx="395922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131888"/>
            <a:ext cx="8382000" cy="4191000"/>
          </a:xfrm>
        </p:spPr>
        <p:txBody>
          <a:bodyPr/>
          <a:lstStyle/>
          <a:p>
            <a:pPr eaLnBrk="1" hangingPunct="1"/>
            <a:r>
              <a:rPr lang="en-US" sz="2400" smtClean="0"/>
              <a:t>MEFA is a not-for-profit state authority that works to </a:t>
            </a:r>
            <a:br>
              <a:rPr lang="en-US" sz="2400" smtClean="0"/>
            </a:br>
            <a:r>
              <a:rPr lang="en-US" sz="2400" smtClean="0"/>
              <a:t>make higher education more accessible and affordable through community education programs, college savings plans and low-cost financing options.</a:t>
            </a:r>
          </a:p>
          <a:p>
            <a:pPr eaLnBrk="1" hangingPunct="1"/>
            <a:r>
              <a:rPr lang="en-US" sz="2400" smtClean="0"/>
              <a:t>MEFA created the U.Fund</a:t>
            </a:r>
            <a:r>
              <a:rPr lang="en-US" sz="2400" baseline="30000" smtClean="0"/>
              <a:t>®</a:t>
            </a:r>
            <a:r>
              <a:rPr lang="en-US" sz="2400" smtClean="0"/>
              <a:t> and the U.Plan</a:t>
            </a:r>
            <a:r>
              <a:rPr lang="en-US" sz="2400" baseline="30000" smtClean="0"/>
              <a:t>®</a:t>
            </a:r>
            <a:r>
              <a:rPr lang="en-US" sz="2400" smtClean="0"/>
              <a:t> college savings plans and has provided affordable fixed interest rate college loans for 30 years.</a:t>
            </a:r>
          </a:p>
          <a:p>
            <a:pPr eaLnBrk="1" hangingPunct="1"/>
            <a:r>
              <a:rPr lang="en-US" sz="2400" smtClean="0"/>
              <a:t>MEFA has assisted hundreds of thousands of families in financing a college education.</a:t>
            </a:r>
          </a:p>
          <a:p>
            <a:pPr eaLnBrk="1" hangingPunct="1"/>
            <a:endParaRPr lang="en-US" sz="2400" smtClean="0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About MEFA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150"/>
            <a:ext cx="8305800" cy="715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300" dirty="0" smtClean="0"/>
              <a:t>Comparing Award Letters: </a:t>
            </a:r>
            <a:r>
              <a:rPr lang="en-US" sz="3100" dirty="0" smtClean="0"/>
              <a:t>Award Totals Vary</a:t>
            </a:r>
          </a:p>
        </p:txBody>
      </p:sp>
      <p:sp>
        <p:nvSpPr>
          <p:cNvPr id="22531" name="Content Placeholder 11"/>
          <p:cNvSpPr txBox="1">
            <a:spLocks/>
          </p:cNvSpPr>
          <p:nvPr/>
        </p:nvSpPr>
        <p:spPr bwMode="auto">
          <a:xfrm>
            <a:off x="457200" y="1192213"/>
            <a:ext cx="82296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225425" indent="-225425" algn="ctr" defTabSz="914400" eaLnBrk="0" hangingPunct="0">
              <a:spcBef>
                <a:spcPts val="1500"/>
              </a:spcBef>
              <a:buClr>
                <a:srgbClr val="D3911F"/>
              </a:buClr>
              <a:buSzPct val="100000"/>
              <a:buFont typeface="Arial" pitchFamily="34" charset="0"/>
              <a:buNone/>
            </a:pPr>
            <a:r>
              <a:rPr lang="en-US" sz="2000" b="1">
                <a:solidFill>
                  <a:schemeClr val="tx2"/>
                </a:solidFill>
                <a:latin typeface="Georgia" pitchFamily="18" charset="0"/>
              </a:rPr>
              <a:t>COA: $30,000      EFC: $5,000     Total Eligibility: $25,000</a:t>
            </a:r>
          </a:p>
        </p:txBody>
      </p:sp>
      <p:sp>
        <p:nvSpPr>
          <p:cNvPr id="22532" name="Text Box 12"/>
          <p:cNvSpPr txBox="1">
            <a:spLocks noChangeArrowheads="1"/>
          </p:cNvSpPr>
          <p:nvPr/>
        </p:nvSpPr>
        <p:spPr bwMode="auto">
          <a:xfrm>
            <a:off x="739775" y="4972050"/>
            <a:ext cx="3038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This example is an estimate only.</a:t>
            </a:r>
          </a:p>
        </p:txBody>
      </p:sp>
      <p:sp>
        <p:nvSpPr>
          <p:cNvPr id="22533" name="Rounded Rectangle 6"/>
          <p:cNvSpPr>
            <a:spLocks noChangeArrowheads="1"/>
          </p:cNvSpPr>
          <p:nvPr/>
        </p:nvSpPr>
        <p:spPr bwMode="auto">
          <a:xfrm>
            <a:off x="5194300" y="2070100"/>
            <a:ext cx="1508125" cy="393700"/>
          </a:xfrm>
          <a:prstGeom prst="roundRect">
            <a:avLst>
              <a:gd name="adj" fmla="val 26968"/>
            </a:avLst>
          </a:prstGeom>
          <a:solidFill>
            <a:srgbClr val="AFBD24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pPr defTabSz="914400"/>
            <a:endParaRPr lang="en-US" sz="1800"/>
          </a:p>
        </p:txBody>
      </p:sp>
      <p:sp>
        <p:nvSpPr>
          <p:cNvPr id="22534" name="Rounded Rectangle 7"/>
          <p:cNvSpPr>
            <a:spLocks noChangeArrowheads="1"/>
          </p:cNvSpPr>
          <p:nvPr/>
        </p:nvSpPr>
        <p:spPr bwMode="auto">
          <a:xfrm>
            <a:off x="6726238" y="2081213"/>
            <a:ext cx="1522412" cy="385762"/>
          </a:xfrm>
          <a:prstGeom prst="roundRect">
            <a:avLst>
              <a:gd name="adj" fmla="val 26968"/>
            </a:avLst>
          </a:prstGeom>
          <a:solidFill>
            <a:srgbClr val="569BBE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pPr defTabSz="914400"/>
            <a:endParaRPr lang="en-US" sz="1800"/>
          </a:p>
        </p:txBody>
      </p:sp>
      <p:sp>
        <p:nvSpPr>
          <p:cNvPr id="22535" name="Rounded Rectangle 8"/>
          <p:cNvSpPr>
            <a:spLocks noChangeArrowheads="1"/>
          </p:cNvSpPr>
          <p:nvPr/>
        </p:nvSpPr>
        <p:spPr bwMode="auto">
          <a:xfrm>
            <a:off x="3662363" y="2081213"/>
            <a:ext cx="1498600" cy="385762"/>
          </a:xfrm>
          <a:prstGeom prst="roundRect">
            <a:avLst>
              <a:gd name="adj" fmla="val 26968"/>
            </a:avLst>
          </a:prstGeom>
          <a:solidFill>
            <a:schemeClr val="accent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pPr defTabSz="914400"/>
            <a:endParaRPr lang="en-US" sz="1800"/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/>
        </p:nvGraphicFramePr>
        <p:xfrm>
          <a:off x="928688" y="1789113"/>
          <a:ext cx="7361237" cy="3098800"/>
        </p:xfrm>
        <a:graphic>
          <a:graphicData uri="http://schemas.openxmlformats.org/drawingml/2006/table">
            <a:tbl>
              <a:tblPr/>
              <a:tblGrid>
                <a:gridCol w="2757487"/>
                <a:gridCol w="1535113"/>
                <a:gridCol w="1533525"/>
                <a:gridCol w="1535112"/>
              </a:tblGrid>
              <a:tr h="487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College E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College F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D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College G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BBE"/>
                    </a:solidFill>
                  </a:tcPr>
                </a:tc>
              </a:tr>
              <a:tr h="5222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Grants/Scholarships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$18,000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$15,000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$10,000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</a:tr>
              <a:tr h="5222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Student Loans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$5,500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$5,500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$5,500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</a:tr>
              <a:tr h="5222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Work-Study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$1,500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$1,500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$1,500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</a:tr>
              <a:tr h="5222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Total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$25,000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$22,000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$17,000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</a:tr>
              <a:tr h="5222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Unmet Need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$3,000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$8,000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</a:tr>
            </a:tbl>
          </a:graphicData>
        </a:graphic>
      </p:graphicFrame>
      <p:sp>
        <p:nvSpPr>
          <p:cNvPr id="22569" name="Rounded Rectangle 9"/>
          <p:cNvSpPr>
            <a:spLocks noChangeArrowheads="1"/>
          </p:cNvSpPr>
          <p:nvPr/>
        </p:nvSpPr>
        <p:spPr bwMode="auto">
          <a:xfrm>
            <a:off x="457200" y="5316538"/>
            <a:ext cx="8305800" cy="752475"/>
          </a:xfrm>
          <a:prstGeom prst="roundRect">
            <a:avLst>
              <a:gd name="adj" fmla="val 16667"/>
            </a:avLst>
          </a:prstGeom>
          <a:solidFill>
            <a:srgbClr val="569BBE">
              <a:alpha val="25098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sz="1800"/>
          </a:p>
        </p:txBody>
      </p:sp>
      <p:sp>
        <p:nvSpPr>
          <p:cNvPr id="22570" name="TextBox 10"/>
          <p:cNvSpPr txBox="1">
            <a:spLocks noChangeArrowheads="1"/>
          </p:cNvSpPr>
          <p:nvPr/>
        </p:nvSpPr>
        <p:spPr bwMode="auto">
          <a:xfrm>
            <a:off x="476250" y="5457825"/>
            <a:ext cx="8210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A5421"/>
                </a:solidFill>
                <a:latin typeface="Georgia" pitchFamily="18" charset="0"/>
              </a:rPr>
              <a:t>Visit mefa.org/seniors to access a College Cost Calculator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246188"/>
            <a:ext cx="8229600" cy="5969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z="2000" b="1" smtClean="0">
                <a:solidFill>
                  <a:schemeClr val="tx2"/>
                </a:solidFill>
              </a:rPr>
              <a:t>COA: $30,000      EFC: $5,000     Total Eligibility: $25,000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06375"/>
            <a:ext cx="8516938" cy="715963"/>
          </a:xfrm>
        </p:spPr>
        <p:txBody>
          <a:bodyPr/>
          <a:lstStyle/>
          <a:p>
            <a:pPr eaLnBrk="1" hangingPunct="1"/>
            <a:r>
              <a:rPr lang="en-US" sz="3000" smtClean="0"/>
              <a:t>Comparing Award Letters: </a:t>
            </a:r>
            <a:r>
              <a:rPr lang="en-US" sz="2800" smtClean="0"/>
              <a:t>Award Totals Are Equal</a:t>
            </a:r>
          </a:p>
        </p:txBody>
      </p:sp>
      <p:sp>
        <p:nvSpPr>
          <p:cNvPr id="23556" name="Text Box 12"/>
          <p:cNvSpPr txBox="1">
            <a:spLocks noChangeArrowheads="1"/>
          </p:cNvSpPr>
          <p:nvPr/>
        </p:nvSpPr>
        <p:spPr bwMode="auto">
          <a:xfrm>
            <a:off x="508000" y="5794375"/>
            <a:ext cx="3038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This example is an estimate only.</a:t>
            </a:r>
          </a:p>
        </p:txBody>
      </p:sp>
      <p:sp>
        <p:nvSpPr>
          <p:cNvPr id="23557" name="Rounded Rectangle 6"/>
          <p:cNvSpPr>
            <a:spLocks noChangeArrowheads="1"/>
          </p:cNvSpPr>
          <p:nvPr/>
        </p:nvSpPr>
        <p:spPr bwMode="auto">
          <a:xfrm>
            <a:off x="5194300" y="2070100"/>
            <a:ext cx="1508125" cy="393700"/>
          </a:xfrm>
          <a:prstGeom prst="roundRect">
            <a:avLst>
              <a:gd name="adj" fmla="val 26968"/>
            </a:avLst>
          </a:prstGeom>
          <a:solidFill>
            <a:srgbClr val="AFBD24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pPr defTabSz="914400"/>
            <a:endParaRPr lang="en-US" sz="1800"/>
          </a:p>
        </p:txBody>
      </p:sp>
      <p:sp>
        <p:nvSpPr>
          <p:cNvPr id="23558" name="Rounded Rectangle 7"/>
          <p:cNvSpPr>
            <a:spLocks noChangeArrowheads="1"/>
          </p:cNvSpPr>
          <p:nvPr/>
        </p:nvSpPr>
        <p:spPr bwMode="auto">
          <a:xfrm>
            <a:off x="6726238" y="2081213"/>
            <a:ext cx="1522412" cy="385762"/>
          </a:xfrm>
          <a:prstGeom prst="roundRect">
            <a:avLst>
              <a:gd name="adj" fmla="val 26968"/>
            </a:avLst>
          </a:prstGeom>
          <a:solidFill>
            <a:srgbClr val="569BBE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pPr defTabSz="914400"/>
            <a:endParaRPr lang="en-US" sz="1800"/>
          </a:p>
        </p:txBody>
      </p:sp>
      <p:sp>
        <p:nvSpPr>
          <p:cNvPr id="23559" name="Rounded Rectangle 8"/>
          <p:cNvSpPr>
            <a:spLocks noChangeArrowheads="1"/>
          </p:cNvSpPr>
          <p:nvPr/>
        </p:nvSpPr>
        <p:spPr bwMode="auto">
          <a:xfrm>
            <a:off x="3662363" y="2081213"/>
            <a:ext cx="1498600" cy="385762"/>
          </a:xfrm>
          <a:prstGeom prst="roundRect">
            <a:avLst>
              <a:gd name="adj" fmla="val 26968"/>
            </a:avLst>
          </a:prstGeom>
          <a:solidFill>
            <a:schemeClr val="accent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pPr defTabSz="914400"/>
            <a:endParaRPr lang="en-US" sz="1800"/>
          </a:p>
        </p:txBody>
      </p:sp>
      <p:graphicFrame>
        <p:nvGraphicFramePr>
          <p:cNvPr id="52270" name="Group 46"/>
          <p:cNvGraphicFramePr>
            <a:graphicFrameLocks noGrp="1"/>
          </p:cNvGraphicFramePr>
          <p:nvPr/>
        </p:nvGraphicFramePr>
        <p:xfrm>
          <a:off x="895350" y="2032000"/>
          <a:ext cx="7361238" cy="3656013"/>
        </p:xfrm>
        <a:graphic>
          <a:graphicData uri="http://schemas.openxmlformats.org/drawingml/2006/table">
            <a:tbl>
              <a:tblPr/>
              <a:tblGrid>
                <a:gridCol w="2757487"/>
                <a:gridCol w="1535113"/>
                <a:gridCol w="1533525"/>
                <a:gridCol w="1535112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College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College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D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College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BBE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Grants/Scholarships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$15,000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$5,000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Student Loans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$5,500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$5,500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$5,500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Parent Loan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$10,000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$16,500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Work-Study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$1,500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$1,500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8A0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Total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$22,000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$22,000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$22,000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Unmet Need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$3,000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$3,000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$3,000</a:t>
                      </a:r>
                    </a:p>
                  </a:txBody>
                  <a:tcPr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7"/>
          <p:cNvSpPr>
            <a:spLocks noGrp="1" noChangeArrowheads="1"/>
          </p:cNvSpPr>
          <p:nvPr>
            <p:ph type="title"/>
          </p:nvPr>
        </p:nvSpPr>
        <p:spPr>
          <a:xfrm>
            <a:off x="490538" y="163513"/>
            <a:ext cx="8229600" cy="715962"/>
          </a:xfrm>
        </p:spPr>
        <p:txBody>
          <a:bodyPr lIns="0" anchor="b">
            <a:normAutofit fontScale="90000"/>
          </a:bodyPr>
          <a:lstStyle/>
          <a:p>
            <a:pPr>
              <a:defRPr/>
            </a:pP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Pathway To Paying The Balance Due</a:t>
            </a:r>
          </a:p>
        </p:txBody>
      </p:sp>
      <p:graphicFrame>
        <p:nvGraphicFramePr>
          <p:cNvPr id="5" name="Group 39"/>
          <p:cNvGraphicFramePr>
            <a:graphicFrameLocks/>
          </p:cNvGraphicFramePr>
          <p:nvPr/>
        </p:nvGraphicFramePr>
        <p:xfrm>
          <a:off x="409575" y="1358900"/>
          <a:ext cx="7991475" cy="4462463"/>
        </p:xfrm>
        <a:graphic>
          <a:graphicData uri="http://schemas.openxmlformats.org/drawingml/2006/table">
            <a:tbl>
              <a:tblPr/>
              <a:tblGrid>
                <a:gridCol w="2860675"/>
                <a:gridCol w="3022600"/>
                <a:gridCol w="2108200"/>
              </a:tblGrid>
              <a:tr h="8229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182880" marR="457200" marT="45715" marB="4571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Favorite College</a:t>
                      </a:r>
                    </a:p>
                  </a:txBody>
                  <a:tcPr marL="182880" marR="457200" marT="45715" marB="4571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6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Balance Due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ヒラギノ角ゴ Pro W3"/>
                        <a:cs typeface="ヒラギノ角ゴ Pro W3"/>
                      </a:endParaRPr>
                    </a:p>
                  </a:txBody>
                  <a:tcPr marR="457200" marT="45715" marB="4571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$20,000</a:t>
                      </a:r>
                    </a:p>
                  </a:txBody>
                  <a:tcPr marR="457200" marT="45715" marB="4571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</a:tr>
              <a:tr h="3968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Past Income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Student Savings</a:t>
                      </a:r>
                    </a:p>
                  </a:txBody>
                  <a:tcPr marR="457200" marT="45715" marB="4571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-$1,500</a:t>
                      </a:r>
                    </a:p>
                  </a:txBody>
                  <a:tcPr marR="457200" marT="45715" marB="4571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</a:tr>
              <a:tr h="4999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ヒラギノ角ゴ Pro W3"/>
                        <a:cs typeface="ヒラギノ角ゴ Pro W3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Parent Savings</a:t>
                      </a:r>
                    </a:p>
                  </a:txBody>
                  <a:tcPr marR="457200" marT="45715" marB="4571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-$4,000</a:t>
                      </a:r>
                    </a:p>
                  </a:txBody>
                  <a:tcPr marR="457200" marT="45715" marB="4571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</a:tr>
              <a:tr h="70155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Present Income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Student Contribution to Payment Plan</a:t>
                      </a:r>
                    </a:p>
                  </a:txBody>
                  <a:tcPr marR="457200" marT="45715" marB="4571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-$1,000</a:t>
                      </a:r>
                    </a:p>
                  </a:txBody>
                  <a:tcPr marR="457200" marT="45715" marB="4571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</a:tr>
              <a:tr h="70155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ヒラギノ角ゴ Pro W3"/>
                        <a:cs typeface="ヒラギノ角ゴ Pro W3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Parent Contribution to Payment Plan</a:t>
                      </a:r>
                    </a:p>
                  </a:txBody>
                  <a:tcPr marR="457200" marT="45715" marB="4571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-$3,500</a:t>
                      </a:r>
                    </a:p>
                  </a:txBody>
                  <a:tcPr marR="457200" marT="45715" marB="4571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</a:tr>
              <a:tr h="3968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Future Income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Education Loan</a:t>
                      </a:r>
                    </a:p>
                  </a:txBody>
                  <a:tcPr marR="457200" marT="45715" marB="4571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-$10,000</a:t>
                      </a:r>
                    </a:p>
                  </a:txBody>
                  <a:tcPr marR="457200" marT="45715" marB="4571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6AC"/>
                    </a:solidFill>
                  </a:tcPr>
                </a:tc>
              </a:tr>
              <a:tr h="50632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ヒラギノ角ゴ Pro W3"/>
                        <a:cs typeface="ヒラギノ角ゴ Pro W3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ヒラギノ角ゴ Pro W3"/>
                        <a:cs typeface="ヒラギノ角ゴ Pro W3"/>
                      </a:endParaRPr>
                    </a:p>
                  </a:txBody>
                  <a:tcPr marR="457200" marT="45715" marB="4571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ヒラギノ角ゴ Pro W3"/>
                          <a:cs typeface="ヒラギノ角ゴ Pro W3"/>
                        </a:rPr>
                        <a:t>$0</a:t>
                      </a:r>
                    </a:p>
                  </a:txBody>
                  <a:tcPr marR="457200" marT="45715" marB="4571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470"/>
                    </a:solidFill>
                  </a:tcPr>
                </a:tc>
              </a:tr>
            </a:tbl>
          </a:graphicData>
        </a:graphic>
      </p:graphicFrame>
      <p:sp>
        <p:nvSpPr>
          <p:cNvPr id="24613" name="Rectangle 45"/>
          <p:cNvSpPr>
            <a:spLocks noChangeArrowheads="1"/>
          </p:cNvSpPr>
          <p:nvPr/>
        </p:nvSpPr>
        <p:spPr bwMode="auto">
          <a:xfrm>
            <a:off x="931863" y="1460500"/>
            <a:ext cx="1855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tx2"/>
                </a:solidFill>
                <a:latin typeface="Georgia" pitchFamily="18" charset="0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65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73150"/>
            <a:ext cx="8556625" cy="4546600"/>
          </a:xfrm>
        </p:spPr>
        <p:txBody>
          <a:bodyPr/>
          <a:lstStyle/>
          <a:p>
            <a:pPr eaLnBrk="1" hangingPunct="1"/>
            <a:r>
              <a:rPr lang="en-US" sz="2400" smtClean="0"/>
              <a:t>What is the interest rate and APR?</a:t>
            </a:r>
          </a:p>
          <a:p>
            <a:pPr eaLnBrk="1" hangingPunct="1"/>
            <a:r>
              <a:rPr lang="en-US" sz="2400" smtClean="0"/>
              <a:t>Is the interest rate fixed or variable?</a:t>
            </a:r>
          </a:p>
          <a:p>
            <a:pPr lvl="1" eaLnBrk="1" hangingPunct="1"/>
            <a:r>
              <a:rPr lang="en-US" sz="2400" smtClean="0"/>
              <a:t>Fixed: stable, monthly payments not affected by economy</a:t>
            </a:r>
          </a:p>
          <a:p>
            <a:pPr lvl="1" eaLnBrk="1" hangingPunct="1"/>
            <a:r>
              <a:rPr lang="en-US" sz="2400" smtClean="0"/>
              <a:t>Variable: changes based on market conditions; flexible budget required</a:t>
            </a:r>
          </a:p>
          <a:p>
            <a:pPr eaLnBrk="1" hangingPunct="1"/>
            <a:r>
              <a:rPr lang="en-US" sz="2400" smtClean="0"/>
              <a:t>Who is the primary borrower (student or parent)?</a:t>
            </a:r>
          </a:p>
          <a:p>
            <a:pPr eaLnBrk="1" hangingPunct="1"/>
            <a:r>
              <a:rPr lang="en-US" sz="2400" smtClean="0"/>
              <a:t>When does the loan repayment begin?</a:t>
            </a:r>
          </a:p>
          <a:p>
            <a:pPr eaLnBrk="1" hangingPunct="1"/>
            <a:r>
              <a:rPr lang="en-US" sz="2400" smtClean="0"/>
              <a:t>How much will the monthly payment be?</a:t>
            </a:r>
          </a:p>
          <a:p>
            <a:pPr eaLnBrk="1" hangingPunct="1"/>
            <a:r>
              <a:rPr lang="en-US" sz="2400" smtClean="0"/>
              <a:t>How many years will you be making payments?</a:t>
            </a:r>
          </a:p>
          <a:p>
            <a:pPr eaLnBrk="1" hangingPunct="1"/>
            <a:endParaRPr lang="en-US" sz="2400" smtClean="0"/>
          </a:p>
        </p:txBody>
      </p:sp>
      <p:sp>
        <p:nvSpPr>
          <p:cNvPr id="27651" name="Rectangle 129"/>
          <p:cNvSpPr>
            <a:spLocks noGrp="1" noChangeArrowheads="1"/>
          </p:cNvSpPr>
          <p:nvPr>
            <p:ph type="title"/>
          </p:nvPr>
        </p:nvSpPr>
        <p:spPr>
          <a:xfrm>
            <a:off x="381000" y="134938"/>
            <a:ext cx="8229600" cy="715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Factors to Consider When Choosing a Loan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995363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Over 25 Locations Across Massachusetts in late March/April</a:t>
            </a:r>
          </a:p>
          <a:p>
            <a:pPr eaLnBrk="1" hangingPunct="1"/>
            <a:r>
              <a:rPr lang="en-US" sz="2400" smtClean="0"/>
              <a:t>Follow-up to College Financing Seminar to provide key, timely information</a:t>
            </a:r>
          </a:p>
          <a:p>
            <a:pPr eaLnBrk="1" hangingPunct="1"/>
            <a:r>
              <a:rPr lang="en-US" sz="2400" smtClean="0"/>
              <a:t>Topics include:</a:t>
            </a:r>
          </a:p>
          <a:p>
            <a:pPr lvl="1" eaLnBrk="1" hangingPunct="1"/>
            <a:r>
              <a:rPr lang="en-US" sz="2400" smtClean="0"/>
              <a:t>Understanding award letters and bills</a:t>
            </a:r>
          </a:p>
          <a:p>
            <a:pPr lvl="1" eaLnBrk="1" hangingPunct="1"/>
            <a:r>
              <a:rPr lang="en-US" sz="2400" smtClean="0"/>
              <a:t>Loan options (parent and student)</a:t>
            </a:r>
          </a:p>
          <a:p>
            <a:pPr lvl="1" eaLnBrk="1" hangingPunct="1"/>
            <a:r>
              <a:rPr lang="en-US" sz="2400" smtClean="0"/>
              <a:t>Payment Plans</a:t>
            </a:r>
          </a:p>
          <a:p>
            <a:pPr lvl="1" eaLnBrk="1" hangingPunct="1"/>
            <a:r>
              <a:rPr lang="en-US" sz="2400" smtClean="0"/>
              <a:t>Working with the Financial Aid Office for special circumstances such as job loss or other reduction of income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Register for MEFA emails to receive location details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After The Acceptance Regional Seminars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354138"/>
            <a:ext cx="8229600" cy="5099050"/>
          </a:xfrm>
        </p:spPr>
        <p:txBody>
          <a:bodyPr/>
          <a:lstStyle/>
          <a:p>
            <a:pPr eaLnBrk="1" hangingPunct="1"/>
            <a:r>
              <a:rPr lang="en-US" sz="2400" b="1" smtClean="0"/>
              <a:t>mefa.org/seniors</a:t>
            </a:r>
            <a:endParaRPr lang="en-US" sz="1600" smtClean="0"/>
          </a:p>
          <a:p>
            <a:pPr eaLnBrk="1" hangingPunct="1"/>
            <a:r>
              <a:rPr lang="en-US" sz="2400" smtClean="0"/>
              <a:t>MEFA semi-monthly email service for parents</a:t>
            </a:r>
          </a:p>
          <a:p>
            <a:pPr eaLnBrk="1" hangingPunct="1"/>
            <a:r>
              <a:rPr lang="en-US" sz="2400" smtClean="0"/>
              <a:t>E-books, on-line seminars, videos and calculators</a:t>
            </a:r>
          </a:p>
          <a:p>
            <a:pPr eaLnBrk="1" hangingPunct="1"/>
            <a:r>
              <a:rPr lang="en-US" sz="2400" smtClean="0"/>
              <a:t>Link to financial aid apps &amp; scholarship search engine</a:t>
            </a:r>
          </a:p>
          <a:p>
            <a:pPr eaLnBrk="1" hangingPunct="1"/>
            <a:r>
              <a:rPr lang="en-US" sz="2400" smtClean="0"/>
              <a:t>“Ask a MEFA Expert”</a:t>
            </a:r>
          </a:p>
          <a:p>
            <a:pPr eaLnBrk="1" hangingPunct="1"/>
            <a:r>
              <a:rPr lang="en-US" sz="2400" smtClean="0"/>
              <a:t>Like us on Facebook!  </a:t>
            </a:r>
            <a:r>
              <a:rPr lang="en-US" sz="2400" b="1" smtClean="0"/>
              <a:t>facebook.com/mefaMA </a:t>
            </a:r>
          </a:p>
          <a:p>
            <a:pPr eaLnBrk="1" hangingPunct="1"/>
            <a:r>
              <a:rPr lang="en-US" sz="2400" smtClean="0"/>
              <a:t>Follow us on Twitter! </a:t>
            </a:r>
            <a:r>
              <a:rPr lang="en-US" sz="2400" b="1" smtClean="0"/>
              <a:t>@mefatweets</a:t>
            </a:r>
          </a:p>
          <a:p>
            <a:pPr eaLnBrk="1" hangingPunct="1"/>
            <a:r>
              <a:rPr lang="en-US" sz="2400" smtClean="0"/>
              <a:t>Watch us on YouTube!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MEFA Services</a:t>
            </a:r>
          </a:p>
        </p:txBody>
      </p:sp>
      <p:pic>
        <p:nvPicPr>
          <p:cNvPr id="27652" name="Picture 6" descr="img_twitter_25x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2513" y="4065588"/>
            <a:ext cx="3238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img_facebook_25x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5875" y="3603625"/>
            <a:ext cx="3270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1150" y="4500563"/>
            <a:ext cx="3349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366838"/>
            <a:ext cx="8229600" cy="3733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Complete the seminar evaluation and sign up for MEFA emails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Visit </a:t>
            </a:r>
            <a:r>
              <a:rPr lang="en-US" sz="2400" b="1" dirty="0" smtClean="0">
                <a:solidFill>
                  <a:srgbClr val="CA5421"/>
                </a:solidFill>
              </a:rPr>
              <a:t>fafsaday.org</a:t>
            </a:r>
            <a:r>
              <a:rPr lang="en-US" sz="2400" dirty="0" smtClean="0"/>
              <a:t> to find the closest FAFSA Day location, date and time, and mark it on your calendar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Bookmark mefa.org/seniors to access free college enrollment publications, webinars, the FAFSA and CSS/Financial Aid PROFILE</a:t>
            </a:r>
            <a:r>
              <a:rPr lang="en-US" sz="2400" baseline="54000" dirty="0" smtClean="0">
                <a:cs typeface="Arial" pitchFamily="34" charset="0"/>
              </a:rPr>
              <a:t>®</a:t>
            </a:r>
            <a:r>
              <a:rPr lang="en-US" sz="2400" dirty="0" smtClean="0">
                <a:cs typeface="Arial" pitchFamily="34" charset="0"/>
              </a:rPr>
              <a:t>, calculators and more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aseline="54000" dirty="0" smtClean="0">
              <a:cs typeface="Arial" pitchFamily="34" charset="0"/>
            </a:endParaRP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What You Can Do Now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50292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342900" y="1528763"/>
            <a:ext cx="8229600" cy="11430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Questions or Comments?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Please take a moment to complete the seminar evaluation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Presenter: 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SHANNON VASCONCELOS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mefa.org/seniors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/>
          <p:cNvPicPr>
            <a:picLocks noChangeAspect="1" noChangeArrowheads="1"/>
          </p:cNvPicPr>
          <p:nvPr/>
        </p:nvPicPr>
        <p:blipFill>
          <a:blip r:embed="rId3"/>
          <a:srcRect l="24998" t="3203" r="25000" b="3899"/>
          <a:stretch>
            <a:fillRect/>
          </a:stretch>
        </p:blipFill>
        <p:spPr bwMode="auto">
          <a:xfrm>
            <a:off x="2114550" y="806450"/>
            <a:ext cx="5513388" cy="576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7770813" y="2476500"/>
            <a:ext cx="11715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2C4D7C"/>
                </a:solidFill>
              </a:rPr>
              <a:t>Email</a:t>
            </a:r>
          </a:p>
          <a:p>
            <a:r>
              <a:rPr lang="en-US" sz="1600" b="1">
                <a:solidFill>
                  <a:srgbClr val="2C4D7C"/>
                </a:solidFill>
              </a:rPr>
              <a:t>Sign-up</a:t>
            </a:r>
          </a:p>
        </p:txBody>
      </p:sp>
      <p:sp>
        <p:nvSpPr>
          <p:cNvPr id="5124" name="TextBox 12"/>
          <p:cNvSpPr txBox="1">
            <a:spLocks noChangeArrowheads="1"/>
          </p:cNvSpPr>
          <p:nvPr/>
        </p:nvSpPr>
        <p:spPr bwMode="auto">
          <a:xfrm>
            <a:off x="404813" y="4679950"/>
            <a:ext cx="144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2C4D7C"/>
                </a:solidFill>
              </a:rPr>
              <a:t>Videos/ </a:t>
            </a:r>
          </a:p>
          <a:p>
            <a:r>
              <a:rPr lang="en-US" sz="1600" b="1">
                <a:solidFill>
                  <a:srgbClr val="2C4D7C"/>
                </a:solidFill>
              </a:rPr>
              <a:t>Social Media</a:t>
            </a:r>
          </a:p>
        </p:txBody>
      </p:sp>
      <p:sp>
        <p:nvSpPr>
          <p:cNvPr id="5125" name="TextBox 15"/>
          <p:cNvSpPr txBox="1">
            <a:spLocks noChangeArrowheads="1"/>
          </p:cNvSpPr>
          <p:nvPr/>
        </p:nvSpPr>
        <p:spPr bwMode="auto">
          <a:xfrm>
            <a:off x="461963" y="193675"/>
            <a:ext cx="503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Georgia" pitchFamily="18" charset="0"/>
              </a:rPr>
              <a:t>mefa.org/seniors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71475" y="1181100"/>
            <a:ext cx="1477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2C4D7C"/>
                </a:solidFill>
                <a:cs typeface="Arial" pitchFamily="34" charset="0"/>
              </a:rPr>
              <a:t>Step-by-step tips to walk you through the process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70050" y="1157288"/>
            <a:ext cx="2454275" cy="563562"/>
          </a:xfrm>
          <a:prstGeom prst="straightConnector1">
            <a:avLst/>
          </a:prstGeom>
          <a:ln w="28575">
            <a:solidFill>
              <a:srgbClr val="56A1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70050" y="5264150"/>
            <a:ext cx="4208463" cy="1154113"/>
          </a:xfrm>
          <a:prstGeom prst="straightConnector1">
            <a:avLst/>
          </a:prstGeom>
          <a:ln w="28575">
            <a:solidFill>
              <a:srgbClr val="56A1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481888" y="4135438"/>
            <a:ext cx="387350" cy="309562"/>
          </a:xfrm>
          <a:prstGeom prst="straightConnector1">
            <a:avLst/>
          </a:prstGeom>
          <a:ln w="28575">
            <a:solidFill>
              <a:srgbClr val="56A1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389813" y="1306513"/>
            <a:ext cx="381000" cy="414337"/>
          </a:xfrm>
          <a:prstGeom prst="straightConnector1">
            <a:avLst/>
          </a:prstGeom>
          <a:ln w="28575">
            <a:solidFill>
              <a:srgbClr val="56A1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Box 11"/>
          <p:cNvSpPr txBox="1">
            <a:spLocks noChangeArrowheads="1"/>
          </p:cNvSpPr>
          <p:nvPr/>
        </p:nvSpPr>
        <p:spPr bwMode="auto">
          <a:xfrm>
            <a:off x="7718425" y="1622425"/>
            <a:ext cx="12874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2C4D7C"/>
                </a:solidFill>
                <a:cs typeface="Arial" pitchFamily="34" charset="0"/>
              </a:rPr>
              <a:t>Tools &amp; Resources</a:t>
            </a:r>
          </a:p>
        </p:txBody>
      </p:sp>
      <p:sp>
        <p:nvSpPr>
          <p:cNvPr id="5132" name="TextBox 11"/>
          <p:cNvSpPr txBox="1">
            <a:spLocks noChangeArrowheads="1"/>
          </p:cNvSpPr>
          <p:nvPr/>
        </p:nvSpPr>
        <p:spPr bwMode="auto">
          <a:xfrm>
            <a:off x="7791450" y="3884613"/>
            <a:ext cx="11715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2C4D7C"/>
                </a:solidFill>
              </a:rPr>
              <a:t>e-Book</a:t>
            </a:r>
          </a:p>
        </p:txBody>
      </p:sp>
      <p:sp>
        <p:nvSpPr>
          <p:cNvPr id="5133" name="TextBox 11"/>
          <p:cNvSpPr txBox="1">
            <a:spLocks noChangeArrowheads="1"/>
          </p:cNvSpPr>
          <p:nvPr/>
        </p:nvSpPr>
        <p:spPr bwMode="auto">
          <a:xfrm>
            <a:off x="7810500" y="4614863"/>
            <a:ext cx="1152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2C4D7C"/>
                </a:solidFill>
              </a:rPr>
              <a:t>Ask an Expert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577138" y="4989513"/>
            <a:ext cx="266700" cy="325437"/>
          </a:xfrm>
          <a:prstGeom prst="straightConnector1">
            <a:avLst/>
          </a:prstGeom>
          <a:ln w="28575">
            <a:solidFill>
              <a:srgbClr val="56A1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7350125" y="2208213"/>
            <a:ext cx="454025" cy="327025"/>
          </a:xfrm>
          <a:prstGeom prst="straightConnector1">
            <a:avLst/>
          </a:prstGeom>
          <a:ln w="28575">
            <a:solidFill>
              <a:srgbClr val="56A1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63625"/>
            <a:ext cx="8229600" cy="3733800"/>
          </a:xfrm>
        </p:spPr>
        <p:txBody>
          <a:bodyPr/>
          <a:lstStyle/>
          <a:p>
            <a:pPr eaLnBrk="1" hangingPunct="1"/>
            <a:r>
              <a:rPr lang="en-US" sz="2800" smtClean="0"/>
              <a:t>What is financial aid?</a:t>
            </a:r>
          </a:p>
          <a:p>
            <a:pPr eaLnBrk="1" hangingPunct="1"/>
            <a:r>
              <a:rPr lang="en-US" sz="2800" smtClean="0"/>
              <a:t>How do students apply?</a:t>
            </a:r>
          </a:p>
          <a:p>
            <a:pPr eaLnBrk="1" hangingPunct="1"/>
            <a:r>
              <a:rPr lang="en-US" sz="2800" smtClean="0"/>
              <a:t>How are financial aid decisions made?</a:t>
            </a:r>
          </a:p>
          <a:p>
            <a:pPr eaLnBrk="1" hangingPunct="1"/>
            <a:r>
              <a:rPr lang="en-US" sz="2800" smtClean="0"/>
              <a:t>What do financial aid awards look like?</a:t>
            </a:r>
          </a:p>
          <a:p>
            <a:pPr eaLnBrk="1" hangingPunct="1"/>
            <a:r>
              <a:rPr lang="en-US" sz="2800" smtClean="0"/>
              <a:t>How can families pay their share of college costs?</a:t>
            </a:r>
          </a:p>
          <a:p>
            <a:pPr eaLnBrk="1" hangingPunct="1"/>
            <a:r>
              <a:rPr lang="en-US" sz="2800" smtClean="0"/>
              <a:t>What free resources are available to help families?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Seminar Topics</a:t>
            </a: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1479550" y="2874963"/>
            <a:ext cx="4763" cy="6350"/>
          </a:xfrm>
          <a:custGeom>
            <a:avLst/>
            <a:gdLst>
              <a:gd name="T0" fmla="*/ 0 w 3"/>
              <a:gd name="T1" fmla="*/ 2147483647 h 4"/>
              <a:gd name="T2" fmla="*/ 2147483647 w 3"/>
              <a:gd name="T3" fmla="*/ 2147483647 h 4"/>
              <a:gd name="T4" fmla="*/ 2147483647 w 3"/>
              <a:gd name="T5" fmla="*/ 0 h 4"/>
              <a:gd name="T6" fmla="*/ 0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0" y="4"/>
                </a:moveTo>
                <a:lnTo>
                  <a:pt x="3" y="4"/>
                </a:lnTo>
                <a:lnTo>
                  <a:pt x="1" y="0"/>
                </a:lnTo>
                <a:lnTo>
                  <a:pt x="0" y="4"/>
                </a:lnTo>
                <a:close/>
              </a:path>
            </a:pathLst>
          </a:custGeom>
          <a:solidFill>
            <a:srgbClr val="A3BA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4457700" y="3986213"/>
            <a:ext cx="12700" cy="17462"/>
          </a:xfrm>
          <a:custGeom>
            <a:avLst/>
            <a:gdLst>
              <a:gd name="T0" fmla="*/ 0 w 8"/>
              <a:gd name="T1" fmla="*/ 0 h 11"/>
              <a:gd name="T2" fmla="*/ 0 w 8"/>
              <a:gd name="T3" fmla="*/ 2147483647 h 11"/>
              <a:gd name="T4" fmla="*/ 2147483647 w 8"/>
              <a:gd name="T5" fmla="*/ 2147483647 h 11"/>
              <a:gd name="T6" fmla="*/ 0 w 8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1"/>
              <a:gd name="T14" fmla="*/ 8 w 8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1">
                <a:moveTo>
                  <a:pt x="0" y="0"/>
                </a:moveTo>
                <a:lnTo>
                  <a:pt x="0" y="1"/>
                </a:lnTo>
                <a:lnTo>
                  <a:pt x="8" y="11"/>
                </a:lnTo>
                <a:lnTo>
                  <a:pt x="0" y="0"/>
                </a:lnTo>
                <a:close/>
              </a:path>
            </a:pathLst>
          </a:custGeom>
          <a:solidFill>
            <a:srgbClr val="A3BA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4168775" y="3524250"/>
            <a:ext cx="1588" cy="1588"/>
          </a:xfrm>
          <a:custGeom>
            <a:avLst/>
            <a:gdLst>
              <a:gd name="T0" fmla="*/ 0 w 1"/>
              <a:gd name="T1" fmla="*/ 0 h 1588"/>
              <a:gd name="T2" fmla="*/ 0 w 1"/>
              <a:gd name="T3" fmla="*/ 0 h 1588"/>
              <a:gd name="T4" fmla="*/ 2147483647 w 1"/>
              <a:gd name="T5" fmla="*/ 0 h 1588"/>
              <a:gd name="T6" fmla="*/ 2147483647 w 1"/>
              <a:gd name="T7" fmla="*/ 0 h 1588"/>
              <a:gd name="T8" fmla="*/ 2147483647 w 1"/>
              <a:gd name="T9" fmla="*/ 0 h 1588"/>
              <a:gd name="T10" fmla="*/ 2147483647 w 1"/>
              <a:gd name="T11" fmla="*/ 0 h 1588"/>
              <a:gd name="T12" fmla="*/ 2147483647 w 1"/>
              <a:gd name="T13" fmla="*/ 0 h 1588"/>
              <a:gd name="T14" fmla="*/ 0 w 1"/>
              <a:gd name="T15" fmla="*/ 0 h 1588"/>
              <a:gd name="T16" fmla="*/ 0 w 1"/>
              <a:gd name="T17" fmla="*/ 0 h 1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1588"/>
              <a:gd name="T29" fmla="*/ 1 w 1"/>
              <a:gd name="T30" fmla="*/ 1588 h 15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1588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4263B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 of Financial Aid</a:t>
            </a:r>
          </a:p>
        </p:txBody>
      </p: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495300" y="6172200"/>
            <a:ext cx="326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r>
              <a:rPr lang="en-US" sz="1000">
                <a:solidFill>
                  <a:schemeClr val="bg2"/>
                </a:solidFill>
              </a:rPr>
              <a:t>*Source: The College Board, 2011 Trends in Student Aid</a:t>
            </a:r>
          </a:p>
        </p:txBody>
      </p:sp>
      <p:pic>
        <p:nvPicPr>
          <p:cNvPr id="717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8113" y="1546225"/>
            <a:ext cx="6573837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482600" y="919163"/>
            <a:ext cx="8229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latin typeface="Georgia" pitchFamily="18" charset="0"/>
              </a:rPr>
              <a:t>Undergraduate Student Aid 2010-11 ($177.6 Billion)</a:t>
            </a: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6359525" y="5006975"/>
            <a:ext cx="27432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1600" b="1"/>
              <a:t>Types of financial aid: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/>
              <a:t> Grants and scholarships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/>
              <a:t> Work-study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/>
              <a:t> Loans</a:t>
            </a:r>
          </a:p>
        </p:txBody>
      </p:sp>
      <p:sp>
        <p:nvSpPr>
          <p:cNvPr id="7175" name="Rounded Rectangle 9"/>
          <p:cNvSpPr>
            <a:spLocks noChangeArrowheads="1"/>
          </p:cNvSpPr>
          <p:nvPr/>
        </p:nvSpPr>
        <p:spPr bwMode="auto">
          <a:xfrm>
            <a:off x="6359525" y="4895850"/>
            <a:ext cx="2743200" cy="1244600"/>
          </a:xfrm>
          <a:prstGeom prst="roundRect">
            <a:avLst>
              <a:gd name="adj" fmla="val 16667"/>
            </a:avLst>
          </a:prstGeom>
          <a:solidFill>
            <a:srgbClr val="569BBE">
              <a:alpha val="25098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sz="1800"/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384175" y="5614988"/>
            <a:ext cx="3995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200" b="1"/>
              <a:t>Source: </a:t>
            </a:r>
            <a:r>
              <a:rPr lang="en-US" sz="1200"/>
              <a:t>The College Board,</a:t>
            </a:r>
            <a:r>
              <a:rPr lang="en-US" sz="1200" i="1"/>
              <a:t> Trends in Student Aid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106488"/>
            <a:ext cx="8229600" cy="3733800"/>
          </a:xfrm>
        </p:spPr>
        <p:txBody>
          <a:bodyPr/>
          <a:lstStyle/>
          <a:p>
            <a:pPr eaLnBrk="1" hangingPunct="1"/>
            <a:r>
              <a:rPr lang="en-US" sz="2800" smtClean="0"/>
              <a:t>Federal</a:t>
            </a:r>
          </a:p>
          <a:p>
            <a:pPr lvl="1" eaLnBrk="1" hangingPunct="1"/>
            <a:r>
              <a:rPr lang="en-US" sz="2800" smtClean="0"/>
              <a:t>Grants, work-study, loans</a:t>
            </a:r>
          </a:p>
          <a:p>
            <a:pPr eaLnBrk="1" hangingPunct="1"/>
            <a:r>
              <a:rPr lang="en-US" sz="2800" smtClean="0"/>
              <a:t>Massachusetts</a:t>
            </a:r>
          </a:p>
          <a:p>
            <a:pPr lvl="1" eaLnBrk="1" hangingPunct="1"/>
            <a:r>
              <a:rPr lang="en-US" sz="2800" smtClean="0"/>
              <a:t>Grants, scholarships, tuition waivers, loans</a:t>
            </a:r>
          </a:p>
          <a:p>
            <a:pPr eaLnBrk="1" hangingPunct="1"/>
            <a:r>
              <a:rPr lang="en-US" sz="2800" smtClean="0"/>
              <a:t>College/University (institutional aid)</a:t>
            </a:r>
          </a:p>
          <a:p>
            <a:pPr lvl="1" eaLnBrk="1" hangingPunct="1"/>
            <a:r>
              <a:rPr lang="en-US" sz="2800" smtClean="0"/>
              <a:t>Grants, scholarships, loans</a:t>
            </a:r>
          </a:p>
          <a:p>
            <a:pPr eaLnBrk="1" hangingPunct="1"/>
            <a:r>
              <a:rPr lang="en-US" sz="2800" smtClean="0"/>
              <a:t>Outside Agencies</a:t>
            </a:r>
          </a:p>
          <a:p>
            <a:pPr lvl="1" eaLnBrk="1" hangingPunct="1"/>
            <a:r>
              <a:rPr lang="en-US" sz="2800" smtClean="0"/>
              <a:t>Scholarships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Sources of Financial Aid</a:t>
            </a:r>
          </a:p>
        </p:txBody>
      </p:sp>
      <p:pic>
        <p:nvPicPr>
          <p:cNvPr id="8196" name="Picture 2" descr="C:\Users\mbarnhart\AppData\Local\Microsoft\Windows\Temporary Internet Files\Content.IE5\TUKTY4UM\MC90043436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2988" y="3887788"/>
            <a:ext cx="18415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128713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/>
              <a:t>Student is the sole borrower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No co-borrower or credit check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No payments due while enrolled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Federal Direct Stafford Loan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Two types: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smtClean="0"/>
              <a:t>Subsidized – Fixed interest rate of 3.4% begins after graduation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smtClean="0"/>
              <a:t>Unsubsidized – Fixed interest rate of 6.8% begins immediately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Federal Perkins Loan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Fixed 5% interest rate begins after graduation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Loan availability varies by college; not all colleges participate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  <a:buFont typeface="Lucida Grande"/>
              <a:buNone/>
            </a:pPr>
            <a:endParaRPr lang="en-US" sz="2000" i="1" smtClean="0"/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/>
            <a:endParaRPr lang="en-US" smtClean="0"/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Federal Student Loans</a:t>
            </a:r>
          </a:p>
        </p:txBody>
      </p:sp>
      <p:pic>
        <p:nvPicPr>
          <p:cNvPr id="9220" name="Picture 4" descr="C:\Users\mbarnhart\AppData\Local\Microsoft\Windows\Temporary Internet Files\Content.IE5\ASTQZAYZ\MC90023392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6338" y="1131888"/>
            <a:ext cx="2184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106488"/>
            <a:ext cx="8229600" cy="3733800"/>
          </a:xfrm>
        </p:spPr>
        <p:txBody>
          <a:bodyPr/>
          <a:lstStyle/>
          <a:p>
            <a:pPr eaLnBrk="1" hangingPunct="1"/>
            <a:r>
              <a:rPr lang="en-US" sz="2800" smtClean="0"/>
              <a:t>Awarded based on family’s financial eligibility </a:t>
            </a:r>
            <a:br>
              <a:rPr lang="en-US" sz="2800" smtClean="0"/>
            </a:br>
            <a:r>
              <a:rPr lang="en-US" sz="2800" smtClean="0"/>
              <a:t>determined by standardized formula</a:t>
            </a:r>
          </a:p>
          <a:p>
            <a:pPr eaLnBrk="1" hangingPunct="1"/>
            <a:r>
              <a:rPr lang="en-US" sz="2800" smtClean="0"/>
              <a:t>Includes grants, loans and/or work-study</a:t>
            </a:r>
          </a:p>
          <a:p>
            <a:pPr eaLnBrk="1" hangingPunct="1"/>
            <a:r>
              <a:rPr lang="en-US" sz="2800" smtClean="0"/>
              <a:t>All federal and most state and institutional </a:t>
            </a:r>
            <a:br>
              <a:rPr lang="en-US" sz="2800" smtClean="0"/>
            </a:br>
            <a:r>
              <a:rPr lang="en-US" sz="2800" smtClean="0"/>
              <a:t>aid is awarded based on financial eligibility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Need-Based Aid</a:t>
            </a:r>
          </a:p>
        </p:txBody>
      </p:sp>
      <p:pic>
        <p:nvPicPr>
          <p:cNvPr id="10244" name="Picture 4" descr="C:\Users\mbarnhart\AppData\Local\Microsoft\Windows\Temporary Internet Files\Content.IE5\9PH83L7Y\MC90038969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5188" y="4148138"/>
            <a:ext cx="1811337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5275" y="1128713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smtClean="0"/>
              <a:t>Awarded in recognition of student achievements (academic, artistic, athletic, etc.)</a:t>
            </a:r>
          </a:p>
          <a:p>
            <a:pPr eaLnBrk="1" hangingPunct="1"/>
            <a:r>
              <a:rPr lang="en-US" sz="2800" smtClean="0"/>
              <a:t>Applications are often compared against other students who apply</a:t>
            </a:r>
          </a:p>
          <a:p>
            <a:pPr eaLnBrk="1" hangingPunct="1"/>
            <a:r>
              <a:rPr lang="en-US" sz="2800" smtClean="0"/>
              <a:t>May or may not be renewable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Merit-Based Aid</a:t>
            </a:r>
          </a:p>
        </p:txBody>
      </p:sp>
      <p:pic>
        <p:nvPicPr>
          <p:cNvPr id="11268" name="Picture 7" descr="C:\Users\mbarnhart\AppData\Local\Microsoft\Windows\Temporary Internet Files\Content.IE5\B34MVD0R\MC90019504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7700" y="4038600"/>
            <a:ext cx="152558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C:\Users\mbarnhart\AppData\Local\Microsoft\Windows\Temporary Internet Files\Content.IE5\5HJ8J27L\MC90033282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8363" y="2998788"/>
            <a:ext cx="1116012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C:\Users\mbarnhart\AppData\Local\Microsoft\Windows\Temporary Internet Files\Content.IE5\V1KRQY09\MC900292112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2588" y="4433888"/>
            <a:ext cx="153352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FA_30yr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Theme1_test2</Template>
  <TotalTime>5051</TotalTime>
  <Words>1222</Words>
  <Application>Microsoft Office PowerPoint</Application>
  <PresentationFormat>On-screen Show (4:3)</PresentationFormat>
  <Paragraphs>310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ヒラギノ角ゴ Pro W3</vt:lpstr>
      <vt:lpstr>Georgia</vt:lpstr>
      <vt:lpstr>Calibri</vt:lpstr>
      <vt:lpstr>Times New Roman</vt:lpstr>
      <vt:lpstr>Lucida Grande</vt:lpstr>
      <vt:lpstr>MEFA_30yrTemplate</vt:lpstr>
      <vt:lpstr>Microsoft Excel 97-2003 Worksheet</vt:lpstr>
      <vt:lpstr>College Financing</vt:lpstr>
      <vt:lpstr>About MEFA</vt:lpstr>
      <vt:lpstr>Slide 3</vt:lpstr>
      <vt:lpstr>Seminar Topics</vt:lpstr>
      <vt:lpstr>Overview of Financial Aid</vt:lpstr>
      <vt:lpstr>Sources of Financial Aid</vt:lpstr>
      <vt:lpstr>Federal Student Loans</vt:lpstr>
      <vt:lpstr>Need-Based Aid</vt:lpstr>
      <vt:lpstr>Merit-Based Aid</vt:lpstr>
      <vt:lpstr>Financial Aid Applications</vt:lpstr>
      <vt:lpstr>FAFSA Day Massachusetts</vt:lpstr>
      <vt:lpstr>What Happens After You Apply?</vt:lpstr>
      <vt:lpstr>Expected Family Contribution (EFC)</vt:lpstr>
      <vt:lpstr>EFC Formulas</vt:lpstr>
      <vt:lpstr>Asset Impact – Family Size: 4</vt:lpstr>
      <vt:lpstr>Income Impact – Family Size: 4</vt:lpstr>
      <vt:lpstr>Financial Aid Formula</vt:lpstr>
      <vt:lpstr>How the Formula Works</vt:lpstr>
      <vt:lpstr>Financial Aid Awarding</vt:lpstr>
      <vt:lpstr>Comparing Award Letters: Award Totals Vary</vt:lpstr>
      <vt:lpstr>Comparing Award Letters: Award Totals Are Equal</vt:lpstr>
      <vt:lpstr>  Pathway To Paying The Balance Due</vt:lpstr>
      <vt:lpstr>Factors to Consider When Choosing a Loan</vt:lpstr>
      <vt:lpstr>After The Acceptance Regional Seminars</vt:lpstr>
      <vt:lpstr>MEFA Services</vt:lpstr>
      <vt:lpstr>What You Can Do Now</vt:lpstr>
      <vt:lpstr>Thank You</vt:lpstr>
    </vt:vector>
  </TitlesOfParts>
  <Company>Partners+Simons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Carle</dc:creator>
  <cp:lastModifiedBy>AHS</cp:lastModifiedBy>
  <cp:revision>230</cp:revision>
  <cp:lastPrinted>2012-09-24T20:11:52Z</cp:lastPrinted>
  <dcterms:created xsi:type="dcterms:W3CDTF">2010-09-29T17:43:19Z</dcterms:created>
  <dcterms:modified xsi:type="dcterms:W3CDTF">2012-11-14T20:23:20Z</dcterms:modified>
</cp:coreProperties>
</file>